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</p:sldIdLst>
  <p:sldSz cx="13004800" cy="9753600"/>
  <p:notesSz cx="6858000" cy="9144000"/>
  <p:defaultTextStyle>
    <a:lvl1pPr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1pPr>
    <a:lvl2pPr indent="2286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2pPr>
    <a:lvl3pPr indent="4572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3pPr>
    <a:lvl4pPr indent="6858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4pPr>
    <a:lvl5pPr indent="9144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5pPr>
    <a:lvl6pPr indent="11430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6pPr>
    <a:lvl7pPr indent="13716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7pPr>
    <a:lvl8pPr indent="16002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8pPr>
    <a:lvl9pPr indent="1828800" algn="ctr" defTabSz="584200">
      <a:defRPr sz="3600">
        <a:solidFill>
          <a:srgbClr val="3E231A"/>
        </a:solidFill>
        <a:latin typeface="+mn-lt"/>
        <a:ea typeface="+mn-ea"/>
        <a:cs typeface="+mn-cs"/>
        <a:sym typeface="Noteworthy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0" marR="0" indent="2286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0" marR="0" indent="4572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0" marR="0" indent="6858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0" marR="0" indent="9144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1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2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3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4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Точки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Текст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885643" indent="-387803">
              <a:spcBef>
                <a:spcPts val="600"/>
              </a:spcBef>
              <a:buClr>
                <a:srgbClr val="D6D7FF"/>
              </a:buClr>
              <a:buChar char=""/>
              <a:defRPr sz="3800"/>
            </a:lvl2pPr>
            <a:lvl3pPr marL="1278889" indent="-323850">
              <a:spcBef>
                <a:spcPts val="500"/>
              </a:spcBef>
              <a:buBlip>
                <a:blip r:embed="rId2"/>
              </a:buBlip>
              <a:defRPr sz="3400"/>
            </a:lvl3pPr>
            <a:lvl4pPr marL="1732279" indent="-320039">
              <a:spcBef>
                <a:spcPts val="400"/>
              </a:spcBef>
              <a:buClr>
                <a:srgbClr val="D6D7FF"/>
              </a:buClr>
              <a:buChar char=""/>
              <a:defRPr sz="2800"/>
            </a:lvl4pPr>
            <a:lvl5pPr marL="2189479" indent="-320039">
              <a:spcBef>
                <a:spcPts val="400"/>
              </a:spcBef>
              <a:buBlip>
                <a:blip r:embed="rId2"/>
              </a:buBlip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1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2</a:t>
            </a:r>
            <a:endParaRPr sz="3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3</a:t>
            </a:r>
            <a:endParaRPr sz="3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4</a:t>
            </a:r>
            <a:endParaRPr sz="2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Текст заголовка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885643" indent="-387803">
              <a:spcBef>
                <a:spcPts val="600"/>
              </a:spcBef>
              <a:buClr>
                <a:srgbClr val="D6D7FF"/>
              </a:buClr>
              <a:buChar char=""/>
              <a:defRPr sz="3800"/>
            </a:lvl2pPr>
            <a:lvl3pPr marL="1278889" indent="-323850">
              <a:spcBef>
                <a:spcPts val="500"/>
              </a:spcBef>
              <a:buBlip>
                <a:blip r:embed="rId2"/>
              </a:buBlip>
              <a:defRPr sz="3400"/>
            </a:lvl3pPr>
            <a:lvl4pPr marL="1732279" indent="-320039">
              <a:spcBef>
                <a:spcPts val="400"/>
              </a:spcBef>
              <a:buClr>
                <a:srgbClr val="D6D7FF"/>
              </a:buClr>
              <a:buChar char=""/>
              <a:defRPr sz="2800"/>
            </a:lvl4pPr>
            <a:lvl5pPr marL="2189479" indent="-320039">
              <a:spcBef>
                <a:spcPts val="400"/>
              </a:spcBef>
              <a:buBlip>
                <a:blip r:embed="rId2"/>
              </a:buBlip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1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2</a:t>
            </a:r>
            <a:endParaRPr sz="3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3</a:t>
            </a:r>
            <a:endParaRPr sz="3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4</a:t>
            </a:r>
            <a:endParaRPr sz="2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5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формление по умолчани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650239" y="-1"/>
            <a:ext cx="11704322" cy="24067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Текст заголовка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Pct val="100000"/>
              <a:buFontTx/>
              <a:buChar char="•"/>
            </a:lvl1pPr>
            <a:lvl2pPr marL="885643" indent="-387803">
              <a:spcBef>
                <a:spcPts val="600"/>
              </a:spcBef>
              <a:buClrTx/>
              <a:buSzPct val="100000"/>
              <a:buFontTx/>
              <a:buChar char="–"/>
              <a:defRPr sz="3800"/>
            </a:lvl2pPr>
            <a:lvl3pPr marL="1278889" indent="-323850">
              <a:spcBef>
                <a:spcPts val="500"/>
              </a:spcBef>
              <a:buClrTx/>
              <a:buSzPct val="100000"/>
              <a:buFontTx/>
              <a:buChar char="•"/>
              <a:defRPr sz="3400"/>
            </a:lvl3pPr>
            <a:lvl4pPr marL="1732279" indent="-320039">
              <a:spcBef>
                <a:spcPts val="400"/>
              </a:spcBef>
              <a:buClrTx/>
              <a:buSzPct val="100000"/>
              <a:buFontTx/>
              <a:buChar char="–"/>
              <a:defRPr sz="2800"/>
            </a:lvl4pPr>
            <a:lvl5pPr marL="2189479" indent="-320039">
              <a:spcBef>
                <a:spcPts val="400"/>
              </a:spcBef>
              <a:buClrTx/>
              <a:buSzPct val="100000"/>
              <a:buFontTx/>
              <a:buChar char="»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1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2</a:t>
            </a:r>
            <a:endParaRPr sz="3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3</a:t>
            </a:r>
            <a:endParaRPr sz="3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4</a:t>
            </a:r>
            <a:endParaRPr sz="2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10631598" y="8882097"/>
            <a:ext cx="411471" cy="403721"/>
          </a:xfrm>
          <a:prstGeom prst="rect">
            <a:avLst/>
          </a:prstGeom>
        </p:spPr>
        <p:txBody>
          <a:bodyPr anchor="t"/>
          <a:lstStyle>
            <a:lvl1pPr>
              <a:defRPr sz="18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0" marR="0" indent="2286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0" marR="0" indent="4572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0" marR="0" indent="6858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0" marR="0" indent="9144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1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2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3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4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marL="0" marR="0" defTabSz="584200">
              <a:defRPr sz="6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Текст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0" marR="0" indent="2286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0" marR="0" indent="4572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0" marR="0" indent="6858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0" marR="0" indent="91440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1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2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3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4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699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9398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14097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18796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23495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1</a:t>
            </a:r>
            <a:endParaRPr sz="38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2</a:t>
            </a:r>
            <a:endParaRPr sz="38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3</a:t>
            </a:r>
            <a:endParaRPr sz="38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4</a:t>
            </a:r>
            <a:endParaRPr sz="38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marR="0" defTabSz="584200">
              <a:defRPr sz="72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Текст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68300" marR="0" indent="-368300" defTabSz="584200">
              <a:spcBef>
                <a:spcPts val="2800"/>
              </a:spcBef>
              <a:buClrTx/>
              <a:buSzPct val="25000"/>
              <a:buFontTx/>
              <a:buBlip>
                <a:blip r:embed="rId3"/>
              </a:buBlip>
              <a:defRPr sz="30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736600" marR="0" indent="-368300" defTabSz="584200">
              <a:spcBef>
                <a:spcPts val="2800"/>
              </a:spcBef>
              <a:buClrTx/>
              <a:buSzPct val="25000"/>
              <a:buFontTx/>
              <a:buBlip>
                <a:blip r:embed="rId3"/>
              </a:buBlip>
              <a:defRPr sz="30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1104900" marR="0" indent="-368300" defTabSz="584200">
              <a:spcBef>
                <a:spcPts val="2800"/>
              </a:spcBef>
              <a:buClrTx/>
              <a:buSzPct val="25000"/>
              <a:buFontTx/>
              <a:buBlip>
                <a:blip r:embed="rId3"/>
              </a:buBlip>
              <a:defRPr sz="30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1473200" marR="0" indent="-368300" defTabSz="584200">
              <a:spcBef>
                <a:spcPts val="2800"/>
              </a:spcBef>
              <a:buClrTx/>
              <a:buSzPct val="25000"/>
              <a:buFontTx/>
              <a:buBlip>
                <a:blip r:embed="rId3"/>
              </a:buBlip>
              <a:defRPr sz="30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1841500" marR="0" indent="-368300" defTabSz="584200">
              <a:spcBef>
                <a:spcPts val="2800"/>
              </a:spcBef>
              <a:buClrTx/>
              <a:buSzPct val="25000"/>
              <a:buFontTx/>
              <a:buBlip>
                <a:blip r:embed="rId3"/>
              </a:buBlip>
              <a:defRPr sz="30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Уровень текста 1</a:t>
            </a:r>
            <a:endParaRPr sz="30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Уровень текста 2</a:t>
            </a:r>
            <a:endParaRPr sz="30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Уровень текста 3</a:t>
            </a:r>
            <a:endParaRPr sz="30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Уровень текста 4</a:t>
            </a:r>
            <a:endParaRPr sz="30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4699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1pPr>
            <a:lvl2pPr marL="9398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2pPr>
            <a:lvl3pPr marL="14097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3pPr>
            <a:lvl4pPr marL="18796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4pPr>
            <a:lvl5pPr marL="2349500" marR="0" indent="-469900" defTabSz="584200">
              <a:spcBef>
                <a:spcPts val="3000"/>
              </a:spcBef>
              <a:buClrTx/>
              <a:buSzPct val="25000"/>
              <a:buFontTx/>
              <a:buBlip>
                <a:blip r:embed="rId3"/>
              </a:buBlip>
              <a:defRPr sz="3800"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Noteworthy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1</a:t>
            </a:r>
            <a:endParaRPr sz="38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2</a:t>
            </a:r>
            <a:endParaRPr sz="38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3</a:t>
            </a:r>
            <a:endParaRPr sz="38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4</a:t>
            </a:r>
            <a:endParaRPr sz="38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4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/>
          <a:lstStyle>
            <a:lvl1pPr>
              <a:buBlip>
                <a:blip r:embed="rId2"/>
              </a:buBlip>
            </a:lvl1pPr>
            <a:lvl2pPr marL="885643" indent="-387803">
              <a:spcBef>
                <a:spcPts val="600"/>
              </a:spcBef>
              <a:buClr>
                <a:srgbClr val="D6D7FF"/>
              </a:buClr>
              <a:buChar char=""/>
              <a:defRPr sz="3800"/>
            </a:lvl2pPr>
            <a:lvl3pPr marL="1278889" indent="-323850">
              <a:spcBef>
                <a:spcPts val="500"/>
              </a:spcBef>
              <a:buBlip>
                <a:blip r:embed="rId2"/>
              </a:buBlip>
              <a:defRPr sz="3400"/>
            </a:lvl3pPr>
            <a:lvl4pPr marL="1732279" indent="-320039">
              <a:spcBef>
                <a:spcPts val="400"/>
              </a:spcBef>
              <a:buClr>
                <a:srgbClr val="D6D7FF"/>
              </a:buClr>
              <a:buChar char=""/>
              <a:defRPr sz="2800"/>
            </a:lvl4pPr>
            <a:lvl5pPr marL="2189479" indent="-320039">
              <a:spcBef>
                <a:spcPts val="400"/>
              </a:spcBef>
              <a:buBlip>
                <a:blip r:embed="rId2"/>
              </a:buBlip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1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2</a:t>
            </a:r>
            <a:endParaRPr sz="3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3</a:t>
            </a:r>
            <a:endParaRPr sz="3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4</a:t>
            </a:r>
            <a:endParaRPr sz="28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645724" y="9163630"/>
            <a:ext cx="383219" cy="366451"/>
          </a:xfrm>
          <a:prstGeom prst="rect">
            <a:avLst/>
          </a:prstGeom>
          <a:ln w="12700">
            <a:miter lim="400000"/>
          </a:ln>
        </p:spPr>
        <p:txBody>
          <a:bodyPr wrap="none" lIns="72248" tIns="72248" rIns="72248" bIns="72248" anchor="b">
            <a:spAutoFit/>
          </a:bodyPr>
          <a:lstStyle>
            <a:lvl1pPr>
              <a:defRPr sz="1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 advClick="1"/>
  <p:txStyles>
    <p:titleStyle>
      <a:lvl1pPr marL="40639" marR="40639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40639" marR="40639" indent="2286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40639" marR="40639" indent="4572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40639" marR="40639" indent="6858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40639" marR="40639" indent="9144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40639" marR="40639" indent="11430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40639" marR="40639" indent="13716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40639" marR="40639" indent="16002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40639" marR="40639" indent="1828800" algn="ctr">
        <a:defRPr sz="62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512127" marR="40639" indent="-471487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1pPr>
      <a:lvl2pPr marL="946875" marR="40639" indent="-449035">
        <a:spcBef>
          <a:spcPts val="700"/>
        </a:spcBef>
        <a:buClr>
          <a:srgbClr val="AAADFF"/>
        </a:buClr>
        <a:buSzPct val="50000"/>
        <a:buFont typeface="Wingdings"/>
        <a:buChar char="•"/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2pPr>
      <a:lvl3pPr marL="1374139" marR="40639" indent="-419100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3pPr>
      <a:lvl4pPr marL="1915159" marR="40639" indent="-502919">
        <a:spcBef>
          <a:spcPts val="700"/>
        </a:spcBef>
        <a:buClr>
          <a:srgbClr val="AAADFF"/>
        </a:buClr>
        <a:buSzPct val="50000"/>
        <a:buFont typeface="Wingdings"/>
        <a:buChar char="•"/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4pPr>
      <a:lvl5pPr marL="2372359" marR="40639" indent="-502919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5pPr>
      <a:lvl6pPr marL="2372359" marR="40639" indent="-502919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6pPr>
      <a:lvl7pPr marL="2372359" marR="40639" indent="-502919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7pPr>
      <a:lvl8pPr marL="2372359" marR="40639" indent="-502919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8pPr>
      <a:lvl9pPr marL="2372359" marR="40639" indent="-502919">
        <a:spcBef>
          <a:spcPts val="700"/>
        </a:spcBef>
        <a:buClr>
          <a:srgbClr val="AAADFF"/>
        </a:buClr>
        <a:buSzPct val="65000"/>
        <a:buFont typeface="Wingdings"/>
        <a:buBlip>
          <a:blip r:embed="rId2"/>
        </a:buBlip>
        <a:defRPr sz="4400">
          <a:solidFill>
            <a:srgbClr val="FFFB00"/>
          </a:solidFill>
          <a:uFill>
            <a:solidFill>
              <a:srgbClr val="FFFB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 sz="16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7546" y="-45721"/>
            <a:ext cx="14679892" cy="979424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xfrm>
            <a:off x="74083" y="448733"/>
            <a:ext cx="12856634" cy="1228875"/>
          </a:xfrm>
          <a:prstGeom prst="rect">
            <a:avLst/>
          </a:prstGeom>
        </p:spPr>
        <p:txBody>
          <a:bodyPr anchor="ctr"/>
          <a:lstStyle>
            <a:lvl1pPr defTabSz="457200">
              <a:spcBef>
                <a:spcPts val="1200"/>
              </a:spcBef>
              <a:defRPr b="1" sz="7300">
                <a:solidFill>
                  <a:srgbClr val="FFFB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300">
                <a:solidFill>
                  <a:srgbClr val="FFFB00"/>
                </a:solidFill>
              </a:rPr>
              <a:t>Ветхий Завет и Новый Завет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1"/>
          </p:nvPr>
        </p:nvSpPr>
        <p:spPr>
          <a:xfrm>
            <a:off x="656761" y="657026"/>
            <a:ext cx="11691277" cy="8564828"/>
          </a:xfrm>
          <a:prstGeom prst="rect">
            <a:avLst/>
          </a:prstGeom>
        </p:spPr>
        <p:txBody>
          <a:bodyPr anchor="t"/>
          <a:lstStyle/>
          <a:p>
            <a:pPr lvl="0" marL="0" indent="0" defTabSz="457200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4100">
                <a:latin typeface="Times Roman"/>
                <a:ea typeface="Times Roman"/>
                <a:cs typeface="Times Roman"/>
                <a:sym typeface="Times Roman"/>
              </a:rPr>
              <a:t>Читая Новый Завет без Ветхого трудно понять:</a:t>
            </a:r>
            <a:endParaRPr b="1" sz="41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 Почему евреи так сильно ждали Мессию. </a:t>
            </a:r>
            <a:endParaRPr sz="38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Цель прихода Мессии.</a:t>
            </a:r>
            <a:endParaRPr sz="38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spcBef>
                <a:spcPts val="33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Например - Но </a:t>
            </a:r>
            <a:r>
              <a:rPr b="1" sz="3800">
                <a:latin typeface="Times Roman"/>
                <a:ea typeface="Times Roman"/>
                <a:cs typeface="Times Roman"/>
                <a:sym typeface="Times Roman"/>
              </a:rPr>
              <a:t>Он взял на Себя наши немощи</a:t>
            </a: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b="1" sz="3800">
                <a:latin typeface="Times Roman"/>
                <a:ea typeface="Times Roman"/>
                <a:cs typeface="Times Roman"/>
                <a:sym typeface="Times Roman"/>
              </a:rPr>
              <a:t>понес наши болезни</a:t>
            </a: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; а мы думали, [что] Он был поражаем, наказуем и уничижен Богом. </a:t>
            </a:r>
            <a:r>
              <a:rPr b="1" sz="3800">
                <a:latin typeface="Times Roman"/>
                <a:ea typeface="Times Roman"/>
                <a:cs typeface="Times Roman"/>
                <a:sym typeface="Times Roman"/>
              </a:rPr>
              <a:t>Но Он изъязвлен был за грехи наши и мучим за беззакония наши</a:t>
            </a: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; наказание мира нашего [было] на Нем, и ранами Его мы исцелились (Ис. 53:4-5)</a:t>
            </a:r>
            <a:endParaRPr sz="38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Times Roman"/>
                <a:ea typeface="Times Roman"/>
                <a:cs typeface="Times Roman"/>
                <a:sym typeface="Times Roman"/>
              </a:rPr>
              <a:t>Что Иисус из Назарета Мессия Израиля.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xfrm>
            <a:off x="-1" y="248355"/>
            <a:ext cx="13004802" cy="2989299"/>
          </a:xfrm>
          <a:prstGeom prst="rect">
            <a:avLst/>
          </a:prstGeom>
        </p:spPr>
        <p:txBody>
          <a:bodyPr/>
          <a:lstStyle>
            <a:lvl1pPr>
              <a:defRPr b="1" sz="56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Между Павлом и Иаковом нет никаких противоречий, а разумный баланс.</a:t>
            </a:r>
          </a:p>
        </p:txBody>
      </p:sp>
      <p:sp>
        <p:nvSpPr>
          <p:cNvPr id="343" name="Shape 343"/>
          <p:cNvSpPr/>
          <p:nvPr>
            <p:ph type="body" idx="1"/>
          </p:nvPr>
        </p:nvSpPr>
        <p:spPr>
          <a:xfrm>
            <a:off x="-1" y="3237653"/>
            <a:ext cx="13004802" cy="6515948"/>
          </a:xfrm>
          <a:prstGeom prst="rect">
            <a:avLst/>
          </a:prstGeom>
        </p:spPr>
        <p:txBody>
          <a:bodyPr/>
          <a:lstStyle/>
          <a:p>
            <a:pPr lvl="0" marL="516890" indent="-476250">
              <a:lnSpc>
                <a:spcPct val="90000"/>
              </a:lnSpc>
              <a:spcBef>
                <a:spcPts val="78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Павел говорит фактически: «Не полагайтесь на свои добрые дела в поиске праведности».				</a:t>
            </a:r>
            <a:endParaRPr b="1" sz="50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78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 Иаков же призывает нас: «Приняв праведность от веры не пренебрегайте совершением добрых дел».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3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8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8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3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xfrm>
            <a:off x="451555" y="205457"/>
            <a:ext cx="12284570" cy="2212623"/>
          </a:xfrm>
          <a:prstGeom prst="rect">
            <a:avLst/>
          </a:prstGeom>
        </p:spPr>
        <p:txBody>
          <a:bodyPr/>
          <a:lstStyle>
            <a:lvl1pPr>
              <a:defRPr b="1" sz="56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Истинная вера и дела существуют вместе.</a:t>
            </a:r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xfrm>
            <a:off x="-25965" y="2653140"/>
            <a:ext cx="12715806" cy="749557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3500"/>
              </a:spcBef>
              <a:buClr>
                <a:srgbClr val="FFFED5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7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«... И бесы веруют, и трепещут» (2:19). </a:t>
            </a:r>
            <a:r>
              <a:rPr b="1" sz="4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«Вера» бесов эта «вера» без совершения добрых дел. 								</a:t>
            </a:r>
            <a:endParaRPr b="1" sz="47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35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Но истинная вера в Иисуса, не может существовать без добрых дел.				</a:t>
            </a:r>
            <a:endParaRPr b="1" sz="47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35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Истинная вера и добрые дела всегда существуют вместе.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900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9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9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9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6" grpId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body" idx="1"/>
          </p:nvPr>
        </p:nvSpPr>
        <p:spPr>
          <a:xfrm>
            <a:off x="-1" y="2813191"/>
            <a:ext cx="13004802" cy="6940410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Видишь ли, что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вера содействовала делам его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и делами вера достигла совершенства? И исполнилось слово Писания: "веровал Авраам Богу, и это вменилось ему в праведность, и он наречен другом Божиим". (Иак.2:22,23)</a:t>
            </a:r>
          </a:p>
        </p:txBody>
      </p:sp>
      <p:sp>
        <p:nvSpPr>
          <p:cNvPr id="349" name="Shape 349"/>
          <p:cNvSpPr/>
          <p:nvPr>
            <p:ph type="title"/>
          </p:nvPr>
        </p:nvSpPr>
        <p:spPr>
          <a:xfrm>
            <a:off x="451555" y="-1"/>
            <a:ext cx="12284570" cy="2418081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Истинная вера и дела существуют вместе.</a:t>
            </a:r>
          </a:p>
        </p:txBody>
      </p:sp>
    </p:spTree>
  </p:cSld>
  <p:clrMapOvr>
    <a:masterClrMapping/>
  </p:clrMapOvr>
  <p:transition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Мы часто цитируем 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Еф.2:8-9: «Ибо благодатию вы спасены чрез веру, и сие не от вас, Божий дар: не от дел, чтобы никто не хвалился». </a:t>
            </a:r>
            <a:endParaRPr b="1" sz="4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83540" indent="-342900">
              <a:lnSpc>
                <a:spcPct val="80000"/>
              </a:lnSpc>
              <a:buClr>
                <a:srgbClr val="FFFED5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endParaRPr b="1" sz="4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Но Павел добавляет: 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«Ибо мы - Его творение, созданы во Христе Иисусе на добрые дела, которые Бог предназначил нам исполнять» (Ефес.2:10).</a:t>
            </a:r>
          </a:p>
        </p:txBody>
      </p:sp>
      <p:sp>
        <p:nvSpPr>
          <p:cNvPr id="352" name="Shape 352"/>
          <p:cNvSpPr/>
          <p:nvPr>
            <p:ph type="title"/>
          </p:nvPr>
        </p:nvSpPr>
        <p:spPr>
          <a:xfrm>
            <a:off x="451555" y="-1"/>
            <a:ext cx="12284570" cy="2418081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Истинная вера и дела существуют вместе.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8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8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8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8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1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512515" y="781191"/>
            <a:ext cx="12135557" cy="7270045"/>
          </a:xfrm>
          <a:prstGeom prst="rect">
            <a:avLst/>
          </a:prstGeom>
        </p:spPr>
        <p:txBody>
          <a:bodyPr/>
          <a:lstStyle>
            <a:lvl1pPr>
              <a:defRPr b="1" sz="6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Между Павлом и Иаковом нет никаких противоречий, а разумный баланс.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idx="1"/>
          </p:nvPr>
        </p:nvSpPr>
        <p:spPr>
          <a:xfrm>
            <a:off x="632618" y="499798"/>
            <a:ext cx="11739565" cy="8754004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443484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1">
                <a:latin typeface="Arial Bold"/>
                <a:ea typeface="Arial Bold"/>
                <a:cs typeface="Arial Bold"/>
                <a:sym typeface="Arial Bold"/>
              </a:rPr>
              <a:t>Тексты ВЗ доказывающие что Иисус из Назарета Мессия </a:t>
            </a:r>
            <a:endParaRPr sz="3201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443484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13">
                <a:latin typeface="Arial Bold"/>
                <a:ea typeface="Arial Bold"/>
                <a:cs typeface="Arial Bold"/>
                <a:sym typeface="Arial Bold"/>
              </a:rPr>
              <a:t>В ВЕТХОМ ЗАВЕТЕ СОДЕРЖИТСЯ БОЛЕЕ 300 ПРЕДСКАЗАНИЙ О МЕССИИ, ИСПОЛНИВШИХСЯ В ИИСУСЕ ХРИСТЕ</a:t>
            </a:r>
            <a:endParaRPr i="1" sz="2813">
              <a:latin typeface="Arial Bold"/>
              <a:ea typeface="Arial Bold"/>
              <a:cs typeface="Arial Bold"/>
              <a:sym typeface="Arial Bold"/>
            </a:endParaRPr>
          </a:p>
          <a:p>
            <a:pPr lvl="0" marL="147828" indent="-147828" algn="just" defTabSz="443484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"И вражду положу между тобою и между женою, и между семенем твоим и между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семенем её;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 оно будет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поражать тебя в голову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, а ты будешь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жалить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 его в пяту" (</a:t>
            </a:r>
            <a:r>
              <a:rPr sz="3104" u="sng">
                <a:uFill>
                  <a:solidFill>
                    <a:srgbClr val="18530B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Быт. 3:15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).</a:t>
            </a:r>
            <a:endParaRPr sz="3104">
              <a:latin typeface="Arial Bold"/>
              <a:ea typeface="Arial Bold"/>
              <a:cs typeface="Arial Bold"/>
              <a:sym typeface="Arial Bold"/>
            </a:endParaRPr>
          </a:p>
          <a:p>
            <a:pPr lvl="0" marL="147828" indent="-147828" algn="just" defTabSz="443484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"Итак Сам Господь даст вам знамение: се,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Дева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 во чреве приимет, и родит Сына, и нарекут имя Ему: Еммануил" (</a:t>
            </a:r>
            <a:r>
              <a:rPr sz="3104" u="sng">
                <a:uFill>
                  <a:solidFill>
                    <a:srgbClr val="18530B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Ис. 7:14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).</a:t>
            </a:r>
            <a:endParaRPr sz="3104">
              <a:latin typeface="Arial Bold"/>
              <a:ea typeface="Arial Bold"/>
              <a:cs typeface="Arial Bold"/>
              <a:sym typeface="Arial Bold"/>
            </a:endParaRPr>
          </a:p>
          <a:p>
            <a:pPr lvl="0" marL="147828" indent="-147828" algn="just" defTabSz="443484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"...И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благословятся в семени твоём все народы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 земли за то, что ты послушался гласа Моего" (</a:t>
            </a:r>
            <a:r>
              <a:rPr sz="3104" u="sng">
                <a:uFill>
                  <a:solidFill>
                    <a:srgbClr val="18530B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Быт. 22:18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);</a:t>
            </a:r>
            <a:endParaRPr sz="3104">
              <a:latin typeface="Arial Bold"/>
              <a:ea typeface="Arial Bold"/>
              <a:cs typeface="Arial Bold"/>
              <a:sym typeface="Arial Bold"/>
            </a:endParaRPr>
          </a:p>
          <a:p>
            <a:pPr lvl="0" marL="147828" indent="-147828" algn="just" defTabSz="443484">
              <a:spcBef>
                <a:spcPts val="3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"Не отойдёт скипетр от Иуды и законодатель от чресл его, доколе не приидет 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Примиритель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, и Ему покорность народов" (</a:t>
            </a:r>
            <a:r>
              <a:rPr sz="3104" u="sng">
                <a:uFill>
                  <a:solidFill>
                    <a:srgbClr val="18530B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Быт. 49:10</a:t>
            </a:r>
            <a:r>
              <a:rPr sz="3104">
                <a:latin typeface="Arial Bold"/>
                <a:ea typeface="Arial Bold"/>
                <a:cs typeface="Arial Bold"/>
                <a:sym typeface="Arial Bold"/>
              </a:rPr>
              <a:t>),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8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xfrm>
            <a:off x="632617" y="458258"/>
            <a:ext cx="11739565" cy="8863278"/>
          </a:xfrm>
          <a:prstGeom prst="rect">
            <a:avLst/>
          </a:prstGeom>
        </p:spPr>
        <p:txBody>
          <a:bodyPr anchor="t"/>
          <a:lstStyle/>
          <a:p>
            <a:pPr lvl="0" marL="149352" indent="-149352" defTabSz="448055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36">
                <a:latin typeface="Arial"/>
                <a:ea typeface="Arial"/>
                <a:cs typeface="Arial"/>
                <a:sym typeface="Arial"/>
              </a:rPr>
              <a:t>"И ты, 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Вифлеем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 – Ефрафа, мал ли ты между тысячами Иудиными? из тебя произойдёт Мне Тот, Который должен быть Владыкою в Израиле, и Которого происхождение из начала, от дней вечных" (</a:t>
            </a:r>
            <a:r>
              <a:rPr sz="3136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Мих. 5:2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).</a:t>
            </a:r>
            <a:endParaRPr sz="3136">
              <a:latin typeface="Arial"/>
              <a:ea typeface="Arial"/>
              <a:cs typeface="Arial"/>
              <a:sym typeface="Arial"/>
            </a:endParaRPr>
          </a:p>
          <a:p>
            <a:pPr lvl="0" marL="149352" indent="-149352" defTabSz="448055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36">
                <a:latin typeface="Arial"/>
                <a:ea typeface="Arial"/>
                <a:cs typeface="Arial"/>
                <a:sym typeface="Arial"/>
              </a:rPr>
              <a:t>Поклонение волхвов - "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Цари Фарсиса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 и островов поднесут ему дань; 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цари Аравии и Савы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 принесут дары" (</a:t>
            </a:r>
            <a:r>
              <a:rPr sz="3136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Пс. 71:10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);</a:t>
            </a:r>
            <a:endParaRPr sz="3136">
              <a:latin typeface="Arial"/>
              <a:ea typeface="Arial"/>
              <a:cs typeface="Arial"/>
              <a:sym typeface="Arial"/>
            </a:endParaRPr>
          </a:p>
          <a:p>
            <a:pPr lvl="0" marL="149352" indent="-149352" defTabSz="448055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36">
                <a:latin typeface="Arial"/>
                <a:ea typeface="Arial"/>
                <a:cs typeface="Arial"/>
                <a:sym typeface="Arial"/>
              </a:rPr>
              <a:t>Истребление младенцев - "Так говорит Господь: голос слышен в Раме; вопль и горькое рыдание; 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Рахиль плачет о детях своих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 и не хочет утешиться о детях своих, ибо их нет" (</a:t>
            </a:r>
            <a:r>
              <a:rPr sz="3136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Иер. 31:15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).</a:t>
            </a:r>
            <a:endParaRPr sz="3136">
              <a:latin typeface="Arial"/>
              <a:ea typeface="Arial"/>
              <a:cs typeface="Arial"/>
              <a:sym typeface="Arial"/>
            </a:endParaRPr>
          </a:p>
          <a:p>
            <a:pPr lvl="0" marL="149352" indent="-149352" defTabSz="448055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36">
                <a:latin typeface="Arial"/>
                <a:ea typeface="Arial"/>
                <a:cs typeface="Arial"/>
                <a:sym typeface="Arial"/>
              </a:rPr>
              <a:t>Он пророк - "Я воздвигну им 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Пророка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 из среды братьев их, такого как ты, и вложу слова Мои в уста Его, и Он будет говорить им всё, что Я повелю Ему..." (</a:t>
            </a:r>
            <a:r>
              <a:rPr sz="3136" u="sng">
                <a:uFill>
                  <a:solidFill>
                    <a:srgbClr val="18530B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Втор. 18:18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).</a:t>
            </a:r>
            <a:endParaRPr sz="3136">
              <a:latin typeface="Arial"/>
              <a:ea typeface="Arial"/>
              <a:cs typeface="Arial"/>
              <a:sym typeface="Arial"/>
            </a:endParaRPr>
          </a:p>
          <a:p>
            <a:pPr lvl="0" marL="149352" indent="-149352" defTabSz="448055">
              <a:spcBef>
                <a:spcPts val="3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36">
                <a:latin typeface="Arial"/>
                <a:ea typeface="Arial"/>
                <a:cs typeface="Arial"/>
                <a:sym typeface="Arial"/>
              </a:rPr>
              <a:t>"Женщина говорит Ему: Господи! вижу, что Ты </a:t>
            </a:r>
            <a:r>
              <a:rPr b="1" sz="3136">
                <a:latin typeface="Arial"/>
                <a:ea typeface="Arial"/>
                <a:cs typeface="Arial"/>
                <a:sym typeface="Arial"/>
              </a:rPr>
              <a:t>пророк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..."  (</a:t>
            </a:r>
            <a:r>
              <a:rPr sz="3136" u="sng">
                <a:uFill>
                  <a:solidFill>
                    <a:srgbClr val="18530B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Иоан. 4:19</a:t>
            </a:r>
            <a:r>
              <a:rPr sz="3136"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body" idx="1"/>
          </p:nvPr>
        </p:nvSpPr>
        <p:spPr>
          <a:xfrm>
            <a:off x="703659" y="499930"/>
            <a:ext cx="11843148" cy="8974006"/>
          </a:xfrm>
          <a:prstGeom prst="rect">
            <a:avLst/>
          </a:prstGeom>
        </p:spPr>
        <p:txBody>
          <a:bodyPr anchor="t"/>
          <a:lstStyle/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"Открою уста мои </a:t>
            </a:r>
            <a:r>
              <a:rPr b="1" sz="3002">
                <a:latin typeface="Arial"/>
                <a:ea typeface="Arial"/>
                <a:cs typeface="Arial"/>
                <a:sym typeface="Arial"/>
              </a:rPr>
              <a:t>в притче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, и произнесу гадания из древности"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Пс. 77:2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).</a:t>
            </a:r>
            <a:endParaRPr sz="3002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"Все сие Иисус </a:t>
            </a:r>
            <a:r>
              <a:rPr b="1" sz="3002">
                <a:latin typeface="Arial"/>
                <a:ea typeface="Arial"/>
                <a:cs typeface="Arial"/>
                <a:sym typeface="Arial"/>
              </a:rPr>
              <a:t>говорил народу притчами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, и без притчи не говорил им..."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Матф. 13:34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).</a:t>
            </a:r>
            <a:endParaRPr sz="3002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"Ликуй от радости, дщерь Сиона, торжествуй, дщерь Иерусалима: се. Царь твой грядёт к тебе, праведный и спасающий, кроткий, с</a:t>
            </a:r>
            <a:r>
              <a:rPr b="1" sz="3002">
                <a:latin typeface="Arial"/>
                <a:ea typeface="Arial"/>
                <a:cs typeface="Arial"/>
                <a:sym typeface="Arial"/>
              </a:rPr>
              <a:t>идящий на ослице и на молодом осле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, сыне подъяремной"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Зах. 9:9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).</a:t>
            </a:r>
            <a:endParaRPr sz="3002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"И привели его к Иисусу; и накинувши одежды свои на </a:t>
            </a:r>
            <a:r>
              <a:rPr b="1" sz="3002">
                <a:latin typeface="Arial"/>
                <a:ea typeface="Arial"/>
                <a:cs typeface="Arial"/>
                <a:sym typeface="Arial"/>
              </a:rPr>
              <a:t>ослёнка, посадили на него Иисуса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. И когда Он ехал, постилали одежды свои по дороге."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Лук. 19:35-37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);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Матф. 21:6-11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).</a:t>
            </a:r>
            <a:endParaRPr sz="3002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"Камень, который отвергли строители, соделался главою угла"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Пс. 117:22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);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Ис. 8:14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);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Ис. 28:16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).</a:t>
            </a:r>
            <a:endParaRPr sz="3002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361188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2">
                <a:latin typeface="Arial"/>
                <a:ea typeface="Arial"/>
                <a:cs typeface="Arial"/>
                <a:sym typeface="Arial"/>
              </a:rPr>
              <a:t>"Итак Он для вас, верующих, драгоценность, а для неверующих </a:t>
            </a:r>
            <a:r>
              <a:rPr b="1" sz="3002">
                <a:latin typeface="Arial"/>
                <a:ea typeface="Arial"/>
                <a:cs typeface="Arial"/>
                <a:sym typeface="Arial"/>
              </a:rPr>
              <a:t>камень, который отвергли строители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, но который сделался главою угла, камень протыкания и камень соблазна..." (</a:t>
            </a:r>
            <a:r>
              <a:rPr sz="3002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1Пет. 2:7</a:t>
            </a:r>
            <a:r>
              <a:rPr sz="3002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6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6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6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6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xfrm>
            <a:off x="668138" y="389797"/>
            <a:ext cx="11668524" cy="8974006"/>
          </a:xfrm>
          <a:prstGeom prst="rect">
            <a:avLst/>
          </a:prstGeom>
        </p:spPr>
        <p:txBody>
          <a:bodyPr anchor="t"/>
          <a:lstStyle/>
          <a:p>
            <a:pPr lvl="0" marL="180594" indent="-180594" algn="just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"Даже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человек мирный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 со мною, на которого я полагался, который ел хлеб мои, поднял на меня пяту" (</a:t>
            </a:r>
            <a:r>
              <a:rPr sz="284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Пс. 40:10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); (</a:t>
            </a:r>
            <a:r>
              <a:rPr sz="284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Пс. 54:13-15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). буквально "человек мира моего"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0594" indent="-180594" algn="just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"...Иуда Искариот, который и предал Его" (</a:t>
            </a:r>
            <a:r>
              <a:rPr sz="284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Матф. 10:4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);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6237" indent="-186237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844">
                <a:latin typeface="Arial"/>
                <a:ea typeface="Arial"/>
                <a:cs typeface="Arial"/>
                <a:sym typeface="Arial"/>
              </a:rPr>
              <a:t>Как Он умрет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  -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Боже мой! Боже мой! для чего Ты оставил меня?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 Далеки от спасения моего слова́ вопля моего (Пс. 21:2)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6237" indent="-186237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Все, видящие меня,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ругаются надо мною, говорят устами, кивая головою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: «Он уповал на Господа; пусть избавит его, пусть спасет, если он угоден Ему» (Пс 21:8-9)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6237" indent="-186237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Ибо псы окружили меня, скопище злых обступило меня,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пронзили руки мои и ноги мои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. Можно было бы перечесть все кости мои; а они смотрят и делают из меня зрелище;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Делят ризы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 мои между собою и об одежде моей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бросают жребий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 (Пс 21:17-19)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6237" indent="-186237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О Его воскресении - Ибо Ты не оставишь души моей в аде и не дашь святому Твоему </a:t>
            </a:r>
            <a:r>
              <a:rPr b="1" sz="2844">
                <a:latin typeface="Arial"/>
                <a:ea typeface="Arial"/>
                <a:cs typeface="Arial"/>
                <a:sym typeface="Arial"/>
              </a:rPr>
              <a:t>увидеть тление </a:t>
            </a:r>
            <a:r>
              <a:rPr sz="2844">
                <a:latin typeface="Arial"/>
                <a:ea typeface="Arial"/>
                <a:cs typeface="Arial"/>
                <a:sym typeface="Arial"/>
              </a:rPr>
              <a:t>(Пс 15:10)</a:t>
            </a:r>
            <a:endParaRPr sz="2844">
              <a:latin typeface="Arial"/>
              <a:ea typeface="Arial"/>
              <a:cs typeface="Arial"/>
              <a:sym typeface="Arial"/>
            </a:endParaRPr>
          </a:p>
          <a:p>
            <a:pPr lvl="0" marL="186237" indent="-186237" defTabSz="361188">
              <a:spcBef>
                <a:spcPts val="2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44">
                <a:latin typeface="Arial"/>
                <a:ea typeface="Arial"/>
                <a:cs typeface="Arial"/>
                <a:sym typeface="Arial"/>
              </a:rPr>
              <a:t>Подробности Его служения (Исаии 52:19; 9:2).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8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8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xfrm>
            <a:off x="689967" y="574212"/>
            <a:ext cx="11729113" cy="8828617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374904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7">
                <a:latin typeface="Times New Roman"/>
                <a:ea typeface="Times New Roman"/>
                <a:cs typeface="Times New Roman"/>
                <a:sym typeface="Times New Roman"/>
              </a:rPr>
              <a:t>Тексты НЗ признают и почитают тексты ВЗ</a:t>
            </a:r>
            <a:endParaRPr b="1" sz="36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Исследуйте Писания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, ибо вы думаете чрез них иметь жизнь вечную; а они свидетельствуют о Мне…. Ибо, если бы вы верили Моисею, то поверили бы и Мне, потому что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он писал о Мне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. Если же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его писаниям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 не верите, – как поверите Моим словам?"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Иоан. 5:39-40, 46-47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  <a:endParaRPr sz="2624">
              <a:latin typeface="Arial"/>
              <a:ea typeface="Arial"/>
              <a:cs typeface="Arial"/>
              <a:sym typeface="Arial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"И сказал им: вот то, о чём Я вам говорил, ещё быв с вами, что надлежит исполниться всему, написанному о Мне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в законе Моисеевом и в пророках и псалмах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Лук. 24:44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  <a:endParaRPr sz="2624">
              <a:latin typeface="Arial"/>
              <a:ea typeface="Arial"/>
              <a:cs typeface="Arial"/>
              <a:sym typeface="Arial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"И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начав от Моисея, из всех пророков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 изъяснял им сказанное о Нём во всём Писании"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Лук. 24:27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  <a:endParaRPr sz="2624">
              <a:latin typeface="Arial"/>
              <a:ea typeface="Arial"/>
              <a:cs typeface="Arial"/>
              <a:sym typeface="Arial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"Которое Бог прежде обещал чрез пророков Своих,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в святых писаниях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, о Сыне Своём, Который родился от семени Давидова по плоти и открылся Сыном Божиим в силе, по духу святыни, чрез воскресение из мёртвых, о Иисусе Христе Господе нашем..."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Рим. 1:2-4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  <a:endParaRPr sz="2624">
              <a:latin typeface="Arial"/>
              <a:ea typeface="Arial"/>
              <a:cs typeface="Arial"/>
              <a:sym typeface="Arial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"Бог же, как предвозвестил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устами всех Своих пророков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 пострадать Христу, так и исполнил"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Деян. 3:18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  <a:endParaRPr sz="2624">
              <a:latin typeface="Arial"/>
              <a:ea typeface="Arial"/>
              <a:cs typeface="Arial"/>
              <a:sym typeface="Arial"/>
            </a:endParaRPr>
          </a:p>
          <a:p>
            <a:pPr lvl="0" marL="227214" indent="-227214" defTabSz="374904">
              <a:spcBef>
                <a:spcPts val="1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624">
                <a:latin typeface="Arial"/>
                <a:ea typeface="Arial"/>
                <a:cs typeface="Arial"/>
                <a:sym typeface="Arial"/>
              </a:rPr>
              <a:t>"О Нём </a:t>
            </a:r>
            <a:r>
              <a:rPr b="1" sz="2624">
                <a:latin typeface="Arial"/>
                <a:ea typeface="Arial"/>
                <a:cs typeface="Arial"/>
                <a:sym typeface="Arial"/>
              </a:rPr>
              <a:t>все пророки свидетельствуют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, что всякий верующий в Него получит прощение грехов именем Его" (</a:t>
            </a:r>
            <a:r>
              <a:rPr sz="2624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Деян. 10:43</a:t>
            </a:r>
            <a:r>
              <a:rPr sz="2624"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7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7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xfrm>
            <a:off x="694266" y="516466"/>
            <a:ext cx="11773298" cy="8720668"/>
          </a:xfrm>
          <a:prstGeom prst="rect">
            <a:avLst/>
          </a:prstGeom>
        </p:spPr>
        <p:txBody>
          <a:bodyPr/>
          <a:lstStyle/>
          <a:p>
            <a:pPr lvl="0" marL="0" indent="0" algn="ctr" defTabSz="3749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280">
                <a:latin typeface="Arial"/>
                <a:ea typeface="Arial"/>
                <a:cs typeface="Arial"/>
                <a:sym typeface="Arial"/>
              </a:rPr>
              <a:t>Без Ветхого Завета трудно понять события будущего. </a:t>
            </a:r>
            <a:endParaRPr b="1" sz="3280">
              <a:latin typeface="Arial"/>
              <a:ea typeface="Arial"/>
              <a:cs typeface="Arial"/>
              <a:sym typeface="Arial"/>
            </a:endParaRPr>
          </a:p>
          <a:p>
            <a:pPr lvl="0" marL="187452" indent="-187452" defTabSz="374904">
              <a:spcBef>
                <a:spcPts val="2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06">
                <a:latin typeface="Arial"/>
                <a:ea typeface="Arial"/>
                <a:cs typeface="Arial"/>
                <a:sym typeface="Arial"/>
              </a:rPr>
              <a:t>Трудно понять, что такое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година искушения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великая скорбь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, и как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долго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 она будет длиться не читая ВЗ.</a:t>
            </a:r>
            <a:endParaRPr sz="2706">
              <a:latin typeface="Arial"/>
              <a:ea typeface="Arial"/>
              <a:cs typeface="Arial"/>
              <a:sym typeface="Arial"/>
            </a:endParaRPr>
          </a:p>
          <a:p>
            <a:pPr lvl="2" marL="562355" indent="-187452" defTabSz="374904">
              <a:spcBef>
                <a:spcPts val="2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06">
                <a:latin typeface="Arial"/>
                <a:ea typeface="Arial"/>
                <a:cs typeface="Arial"/>
                <a:sym typeface="Arial"/>
              </a:rPr>
              <a:t>Я сохраню тебя от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годины искушения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, которая придет на всю вселенную, чтобы испытать живущих на земле (Откр. 3:10)</a:t>
            </a:r>
            <a:endParaRPr sz="2706">
              <a:latin typeface="Arial"/>
              <a:ea typeface="Arial"/>
              <a:cs typeface="Arial"/>
              <a:sym typeface="Arial"/>
            </a:endParaRPr>
          </a:p>
          <a:p>
            <a:pPr lvl="2" marL="562355" indent="-187452" defTabSz="374904">
              <a:spcBef>
                <a:spcPts val="2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06">
                <a:latin typeface="Arial"/>
                <a:ea typeface="Arial"/>
                <a:cs typeface="Arial"/>
                <a:sym typeface="Arial"/>
              </a:rPr>
              <a:t>Ибо тогда будет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великая скорбь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, какой не было от начала мира доныне, и не будет (Мф. 24:21)</a:t>
            </a:r>
            <a:endParaRPr sz="2706">
              <a:latin typeface="Arial"/>
              <a:ea typeface="Arial"/>
              <a:cs typeface="Arial"/>
              <a:sym typeface="Arial"/>
            </a:endParaRPr>
          </a:p>
          <a:p>
            <a:pPr lvl="1" marL="374904" indent="-187452" defTabSz="374904">
              <a:spcBef>
                <a:spcPts val="2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06">
                <a:latin typeface="Arial"/>
                <a:ea typeface="Arial"/>
                <a:cs typeface="Arial"/>
                <a:sym typeface="Arial"/>
              </a:rPr>
              <a:t>В тот день отрасль Господа явится в красоте и чести, и плод земли — в величии и славе, для уцелевших [сынов] Израиля. Тогда оставшиеся на Сионе и уцелевшие в Иерусалиме будут именоваться святыми, все вписанные в книгу для житья в Иерусалиме, Когда Господь 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омоет скверну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 дочерей Сиона и очистит кровь Иерусалима из среды его духом с</a:t>
            </a:r>
            <a:r>
              <a:rPr b="1" sz="2706">
                <a:latin typeface="Arial"/>
                <a:ea typeface="Arial"/>
                <a:cs typeface="Arial"/>
                <a:sym typeface="Arial"/>
              </a:rPr>
              <a:t>уда и духом огня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 (Ис. 4:2-4)</a:t>
            </a:r>
            <a:endParaRPr sz="2706">
              <a:latin typeface="Arial"/>
              <a:ea typeface="Arial"/>
              <a:cs typeface="Arial"/>
              <a:sym typeface="Arial"/>
            </a:endParaRPr>
          </a:p>
          <a:p>
            <a:pPr lvl="0" marL="187452" indent="-187452" defTabSz="374904">
              <a:spcBef>
                <a:spcPts val="2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706">
                <a:latin typeface="Arial"/>
                <a:ea typeface="Arial"/>
                <a:cs typeface="Arial"/>
                <a:sym typeface="Arial"/>
              </a:rPr>
              <a:t>А это семь лет</a:t>
            </a:r>
            <a:r>
              <a:rPr sz="2706">
                <a:latin typeface="Arial"/>
                <a:ea typeface="Arial"/>
                <a:cs typeface="Arial"/>
                <a:sym typeface="Arial"/>
              </a:rPr>
              <a:t> (Дан.9:25-27) на протяжении которого Бог будет работать с Израилем, который отверг Его при первом пришествии, но примет при втором.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8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body" idx="1"/>
          </p:nvPr>
        </p:nvSpPr>
        <p:spPr>
          <a:xfrm>
            <a:off x="683484" y="522089"/>
            <a:ext cx="11765559" cy="8718683"/>
          </a:xfrm>
          <a:prstGeom prst="rect">
            <a:avLst/>
          </a:prstGeom>
        </p:spPr>
        <p:txBody>
          <a:bodyPr/>
          <a:lstStyle/>
          <a:p>
            <a:pPr lvl="0" marL="399415" indent="-399415" defTabSz="49657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latin typeface="Arial"/>
                <a:ea typeface="Arial"/>
                <a:cs typeface="Arial"/>
                <a:sym typeface="Arial"/>
              </a:rPr>
              <a:t>Итак, знай и разумей:с того времени, как выйдет повеление о восстановлении Иерусалима, до Христа Владыки семь седмин и шестьдесят две седмины; и возвратится [народ], и обстроятся улицы и стены, но в трудные времена. И по истечении шестидесяти двух седмин предан будет смерти Христос, и не будет; а город и святилище разрушены будут народом вождя, который придет, и конец его будет как от наводнения, и до конца войны будут опустошения. </a:t>
            </a:r>
            <a:r>
              <a:rPr b="1" sz="3230">
                <a:latin typeface="Arial"/>
                <a:ea typeface="Arial"/>
                <a:cs typeface="Arial"/>
                <a:sym typeface="Arial"/>
              </a:rPr>
              <a:t>И утвердит завет для многих одна седмина</a:t>
            </a:r>
            <a:r>
              <a:rPr sz="3230">
                <a:latin typeface="Arial"/>
                <a:ea typeface="Arial"/>
                <a:cs typeface="Arial"/>
                <a:sym typeface="Arial"/>
              </a:rPr>
              <a:t>, а в половине седмины прекратится жертва и приношение, и на крыле [святилища] будет мерзость запустения, и окончательная предопределенная гибель постигнет опустошителя» (Дан. 9:25-27)</a:t>
            </a:r>
            <a:endParaRPr sz="3230">
              <a:latin typeface="Arial"/>
              <a:ea typeface="Arial"/>
              <a:cs typeface="Arial"/>
              <a:sym typeface="Arial"/>
            </a:endParaRPr>
          </a:p>
          <a:p>
            <a:pPr lvl="0" marL="399415" indent="-399415" defTabSz="49657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latin typeface="Arial"/>
                <a:ea typeface="Arial"/>
                <a:cs typeface="Arial"/>
                <a:sym typeface="Arial"/>
              </a:rPr>
              <a:t>И семь царей, из которых </a:t>
            </a:r>
            <a:r>
              <a:rPr b="1" sz="3230">
                <a:latin typeface="Arial"/>
                <a:ea typeface="Arial"/>
                <a:cs typeface="Arial"/>
                <a:sym typeface="Arial"/>
              </a:rPr>
              <a:t>пять пали </a:t>
            </a:r>
            <a:r>
              <a:rPr i="1" sz="3230">
                <a:latin typeface="Arial"/>
                <a:ea typeface="Arial"/>
                <a:cs typeface="Arial"/>
                <a:sym typeface="Arial"/>
              </a:rPr>
              <a:t>(Вавилон, Мидо-Персы, Греки, Египет, Сирия)</a:t>
            </a:r>
            <a:r>
              <a:rPr sz="323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3230">
                <a:latin typeface="Arial"/>
                <a:ea typeface="Arial"/>
                <a:cs typeface="Arial"/>
                <a:sym typeface="Arial"/>
              </a:rPr>
              <a:t>один есть</a:t>
            </a:r>
            <a:r>
              <a:rPr sz="323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230">
                <a:latin typeface="Arial"/>
                <a:ea typeface="Arial"/>
                <a:cs typeface="Arial"/>
                <a:sym typeface="Arial"/>
              </a:rPr>
              <a:t>(Рим)</a:t>
            </a:r>
            <a:r>
              <a:rPr sz="3230"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b="1" sz="3230">
                <a:latin typeface="Arial"/>
                <a:ea typeface="Arial"/>
                <a:cs typeface="Arial"/>
                <a:sym typeface="Arial"/>
              </a:rPr>
              <a:t>другой еще не пришел </a:t>
            </a:r>
            <a:r>
              <a:rPr i="1" sz="3230">
                <a:latin typeface="Arial"/>
                <a:ea typeface="Arial"/>
                <a:cs typeface="Arial"/>
                <a:sym typeface="Arial"/>
              </a:rPr>
              <a:t>(Антихрист)</a:t>
            </a:r>
            <a:r>
              <a:rPr sz="3230">
                <a:latin typeface="Arial"/>
                <a:ea typeface="Arial"/>
                <a:cs typeface="Arial"/>
                <a:sym typeface="Arial"/>
              </a:rPr>
              <a:t>, и когда придет, недолго ему быть (Откр. 17:10)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2" name="Алфа и Омега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1270000" y="635000"/>
            <a:ext cx="10464800" cy="11286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Иисус признавал ВЗ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709546" y="1871861"/>
            <a:ext cx="11585708" cy="7298465"/>
          </a:xfrm>
          <a:prstGeom prst="rect">
            <a:avLst/>
          </a:prstGeom>
        </p:spPr>
        <p:txBody>
          <a:bodyPr/>
          <a:lstStyle/>
          <a:p>
            <a:pPr lvl="0" marL="262636" indent="-262636" defTabSz="54914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78">
                <a:latin typeface="Arial"/>
                <a:ea typeface="Arial"/>
                <a:cs typeface="Arial"/>
                <a:sym typeface="Arial"/>
              </a:rPr>
              <a:t>Не думайте, что Я пришел нарушить закон или пророков: не нарушить пришел Я, но исполнить. Ибо истинно говорю вам: доколе не прейдет небо и земля, ни одна иота или ни одна черта не прейдет </a:t>
            </a:r>
            <a:r>
              <a:rPr b="1" sz="3478">
                <a:latin typeface="Arial"/>
                <a:ea typeface="Arial"/>
                <a:cs typeface="Arial"/>
                <a:sym typeface="Arial"/>
              </a:rPr>
              <a:t>из закона</a:t>
            </a:r>
            <a:r>
              <a:rPr sz="3478">
                <a:latin typeface="Arial"/>
                <a:ea typeface="Arial"/>
                <a:cs typeface="Arial"/>
                <a:sym typeface="Arial"/>
              </a:rPr>
              <a:t>, пока не исполнится все (Мф. 5:17-18)</a:t>
            </a:r>
            <a:endParaRPr sz="3478">
              <a:latin typeface="Arial"/>
              <a:ea typeface="Arial"/>
              <a:cs typeface="Arial"/>
              <a:sym typeface="Arial"/>
            </a:endParaRPr>
          </a:p>
          <a:p>
            <a:pPr lvl="0" marL="262636" indent="-262636" defTabSz="54914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78">
                <a:latin typeface="Arial"/>
                <a:ea typeface="Arial"/>
                <a:cs typeface="Arial"/>
                <a:sym typeface="Arial"/>
              </a:rPr>
              <a:t>И сказал: на Моисеевом седалище сели книжники и фарисеи; Итак, </a:t>
            </a:r>
            <a:r>
              <a:rPr b="1" sz="3478">
                <a:latin typeface="Arial"/>
                <a:ea typeface="Arial"/>
                <a:cs typeface="Arial"/>
                <a:sym typeface="Arial"/>
              </a:rPr>
              <a:t>всё, что они велят вам соблюдать, соблюдайте</a:t>
            </a:r>
            <a:r>
              <a:rPr sz="3478">
                <a:latin typeface="Arial"/>
                <a:ea typeface="Arial"/>
                <a:cs typeface="Arial"/>
                <a:sym typeface="Arial"/>
              </a:rPr>
              <a:t> и делайте; по делам же их не поступайте, ибо они говорят, и не делают (Мф. 23:2-3)</a:t>
            </a:r>
            <a:endParaRPr sz="3478">
              <a:latin typeface="Arial"/>
              <a:ea typeface="Arial"/>
              <a:cs typeface="Arial"/>
              <a:sym typeface="Arial"/>
            </a:endParaRPr>
          </a:p>
          <a:p>
            <a:pPr lvl="0" marL="262636" indent="-262636" defTabSz="429768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78">
                <a:latin typeface="Arial"/>
                <a:ea typeface="Arial"/>
                <a:cs typeface="Arial"/>
                <a:sym typeface="Arial"/>
              </a:rPr>
              <a:t>"И сказал им: вот то, о чём Я вам говорил, ещё быв с вами, что надлежит исполниться всему, написанному о Мне </a:t>
            </a:r>
            <a:r>
              <a:rPr b="1" sz="3478">
                <a:latin typeface="Arial"/>
                <a:ea typeface="Arial"/>
                <a:cs typeface="Arial"/>
                <a:sym typeface="Arial"/>
              </a:rPr>
              <a:t>в законе Моисеевом и в пророках и псалмах</a:t>
            </a:r>
            <a:r>
              <a:rPr sz="3478">
                <a:latin typeface="Arial"/>
                <a:ea typeface="Arial"/>
                <a:cs typeface="Arial"/>
                <a:sym typeface="Arial"/>
              </a:rPr>
              <a:t>" (</a:t>
            </a:r>
            <a:r>
              <a:rPr sz="3478" u="sng">
                <a:uFill>
                  <a:solidFill>
                    <a:srgbClr val="18530B"/>
                  </a:solidFill>
                </a:uFill>
                <a:latin typeface="Arial"/>
                <a:ea typeface="Arial"/>
                <a:cs typeface="Arial"/>
                <a:sym typeface="Arial"/>
              </a:rPr>
              <a:t>Лук. 24:44</a:t>
            </a:r>
            <a:r>
              <a:rPr sz="3478"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7" dur="9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12" dur="9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body" idx="1"/>
          </p:nvPr>
        </p:nvSpPr>
        <p:spPr>
          <a:xfrm>
            <a:off x="592931" y="704650"/>
            <a:ext cx="11818938" cy="8530301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2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Библия - это откровение Бога людям о Себе, но оно раскрывается постепенно. 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Ветхий Завет закладывает основание для ясного понимания учения Нового Завета. 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Если пропустить первую часть любой книги, тогда сложно понять ее конечную развязку. 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Новый Завет можно ясно и полностью понять только тогда, когда он рассматривается во свете Ветхого Завета.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 Учитывая обетования, пророчества, законы, церемонии и т.д.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3E231A"/>
                </a:solidFill>
              </a:rPr>
              <a:t>Иисус признавал ВЗ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649552" y="2819400"/>
            <a:ext cx="11705697" cy="350612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Если же хочешь войти в жизнь [вечную], </a:t>
            </a:r>
            <a:r>
              <a:rPr b="1" sz="3800">
                <a:latin typeface="Arial"/>
                <a:ea typeface="Arial"/>
                <a:cs typeface="Arial"/>
                <a:sym typeface="Arial"/>
              </a:rPr>
              <a:t>соблюди заповеди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. Говорит Ему: какие? Иисус же сказал: «не убивай»; «не прелюбодействуй»; «не кради»; «не лжесвидетельствуй»; «почитай отца и мать»; и:«люби ближнего твоего, как самого себя» (Мф. 19:17-19)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596767" y="635000"/>
            <a:ext cx="11138033" cy="1352815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5800"/>
              <a:t>Апостолы признавали ВЗ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534854" y="2016521"/>
            <a:ext cx="12059578" cy="7026144"/>
          </a:xfrm>
          <a:prstGeom prst="rect">
            <a:avLst/>
          </a:prstGeom>
        </p:spPr>
        <p:txBody>
          <a:bodyPr anchor="t"/>
          <a:lstStyle/>
          <a:p>
            <a:pPr lvl="0" marL="254000" indent="-254000">
              <a:spcBef>
                <a:spcPts val="6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latin typeface="Arial"/>
                <a:ea typeface="Arial"/>
                <a:cs typeface="Arial"/>
                <a:sym typeface="Arial"/>
              </a:rPr>
              <a:t>Притом же ты из детства знаешь </a:t>
            </a:r>
            <a:r>
              <a:rPr b="1" sz="3700">
                <a:latin typeface="Arial"/>
                <a:ea typeface="Arial"/>
                <a:cs typeface="Arial"/>
                <a:sym typeface="Arial"/>
              </a:rPr>
              <a:t>священные писания</a:t>
            </a:r>
            <a:r>
              <a:rPr sz="3700">
                <a:latin typeface="Arial"/>
                <a:ea typeface="Arial"/>
                <a:cs typeface="Arial"/>
                <a:sym typeface="Arial"/>
              </a:rPr>
              <a:t>, которые могут умудрить тебя во спасение верою во Христа Иисуса. </a:t>
            </a:r>
            <a:r>
              <a:rPr b="1" sz="3700">
                <a:latin typeface="Arial"/>
                <a:ea typeface="Arial"/>
                <a:cs typeface="Arial"/>
                <a:sym typeface="Arial"/>
              </a:rPr>
              <a:t>Все Писание богодухновенно</a:t>
            </a:r>
            <a:r>
              <a:rPr sz="370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1" sz="3700">
                <a:latin typeface="Arial"/>
                <a:ea typeface="Arial"/>
                <a:cs typeface="Arial"/>
                <a:sym typeface="Arial"/>
              </a:rPr>
              <a:t>полезно </a:t>
            </a:r>
            <a:r>
              <a:rPr sz="3700">
                <a:latin typeface="Arial"/>
                <a:ea typeface="Arial"/>
                <a:cs typeface="Arial"/>
                <a:sym typeface="Arial"/>
              </a:rPr>
              <a:t>для научения, для обличения, для исправления, для наставления в праведности, Да будет совершен Божий человек, ко всякому доброму делу приготовлен (2Тим. 3:15-17)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lvl="0" marL="254000" indent="-254000">
              <a:spcBef>
                <a:spcPts val="6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latin typeface="Arial"/>
                <a:ea typeface="Arial"/>
                <a:cs typeface="Arial"/>
                <a:sym typeface="Arial"/>
              </a:rPr>
              <a:t>Но, получив помощь от Бога, я до сего дня стою́, свидетельствуя малому и великому, ничего не говоря, </a:t>
            </a:r>
            <a:r>
              <a:rPr b="1" sz="3700">
                <a:latin typeface="Arial"/>
                <a:ea typeface="Arial"/>
                <a:cs typeface="Arial"/>
                <a:sym typeface="Arial"/>
              </a:rPr>
              <a:t>кроме того, о чем пророки и Моисей говорили</a:t>
            </a:r>
            <a:r>
              <a:rPr sz="3700">
                <a:latin typeface="Arial"/>
                <a:ea typeface="Arial"/>
                <a:cs typeface="Arial"/>
                <a:sym typeface="Arial"/>
              </a:rPr>
              <a:t>, что это будет (Ден. 26:22)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7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7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363502" y="2111022"/>
            <a:ext cx="12284570" cy="4097867"/>
          </a:xfrm>
          <a:prstGeom prst="rect">
            <a:avLst/>
          </a:prstGeom>
        </p:spPr>
        <p:txBody>
          <a:bodyPr/>
          <a:lstStyle>
            <a:lvl1pPr>
              <a:defRPr b="1" sz="6800">
                <a:solidFill>
                  <a:srgbClr val="FFF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C79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800">
                <a:solidFill>
                  <a:srgbClr val="FFF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C79"/>
                  </a:solidFill>
                </a:uFill>
              </a:rPr>
              <a:t>Законы Ветхого Завета и христианин Нового Завета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684079" y="-59267"/>
            <a:ext cx="11636641" cy="2108201"/>
          </a:xfrm>
          <a:prstGeom prst="rect">
            <a:avLst/>
          </a:prstGeom>
        </p:spPr>
        <p:txBody>
          <a:bodyPr/>
          <a:lstStyle>
            <a:lvl1pPr>
              <a:defRPr sz="5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3E231A"/>
                </a:solidFill>
              </a:rPr>
              <a:t>А что НЗ называет Законом?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714771" y="1712780"/>
            <a:ext cx="11704308" cy="7539700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7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3100">
                <a:latin typeface="Verdana"/>
                <a:ea typeface="Verdana"/>
                <a:cs typeface="Verdana"/>
                <a:sym typeface="Verdana"/>
              </a:rPr>
              <a:t>Во-первых</a:t>
            </a:r>
            <a:r>
              <a:rPr sz="3100">
                <a:latin typeface="Verdana"/>
                <a:ea typeface="Verdana"/>
                <a:cs typeface="Verdana"/>
                <a:sym typeface="Verdana"/>
              </a:rPr>
              <a:t>, законом названы 10 заповедей, написанные на каменных скрижалях. </a:t>
            </a:r>
            <a:endParaRPr sz="31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7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Verdana"/>
                <a:ea typeface="Verdana"/>
                <a:cs typeface="Verdana"/>
                <a:sym typeface="Verdana"/>
              </a:rPr>
              <a:t>Павел пишет: "но я не иначе узнал грех, как посредством закона, ибо я не понимал бы и пожелания, если бы </a:t>
            </a:r>
            <a:r>
              <a:rPr b="1" sz="3100">
                <a:latin typeface="Verdana"/>
                <a:ea typeface="Verdana"/>
                <a:cs typeface="Verdana"/>
                <a:sym typeface="Verdana"/>
              </a:rPr>
              <a:t>закон</a:t>
            </a:r>
            <a:r>
              <a:rPr sz="3100">
                <a:latin typeface="Verdana"/>
                <a:ea typeface="Verdana"/>
                <a:cs typeface="Verdana"/>
                <a:sym typeface="Verdana"/>
              </a:rPr>
              <a:t> не говорил: "не пожелай" (Рим.7:7).</a:t>
            </a:r>
            <a:endParaRPr sz="31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7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Verdana"/>
                <a:ea typeface="Verdana"/>
                <a:cs typeface="Verdana"/>
                <a:sym typeface="Verdana"/>
              </a:rPr>
              <a:t> А этот закон "не пожелай" записан был на скрижалях «Десятисловия» (Исх.20:17).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7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body" idx="1"/>
          </p:nvPr>
        </p:nvSpPr>
        <p:spPr>
          <a:xfrm>
            <a:off x="607814" y="471354"/>
            <a:ext cx="11789172" cy="8904091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Во-вторых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, законом названы книги Моисея (Пятикнижие), которые по-еврейски "тора", т.е. закон.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Например, Ап. Павел пишет: «..жены ваши... (должны) быть в подчинении, как и 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закон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 говорит" (1Кор.14:34).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Но в каком законе это сказано? В Десятисловии этого нет.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Это сказал Бог Еве после грехопадения: "Муж будет 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господствовать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 над тобой" (Быт.3:16), и это есть закон.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Христос в ответ на обвинения фарисеев сказал: "Или не читали вы 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в законе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, что в субботы священники в храме нарушают субботу, однако не виновны»? (Мф.12:5). Это написано в книге Числа 28:9.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2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Следовательно, любой текст Пятикнижия называется законом.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7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body" idx="1"/>
          </p:nvPr>
        </p:nvSpPr>
        <p:spPr>
          <a:xfrm>
            <a:off x="586382" y="509058"/>
            <a:ext cx="11849631" cy="8848991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4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В-третьих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, законом называются поэтические книги Ветхого Завета. 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4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Так книгу Псалтырь Христос называл законом. 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4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"Не написано ли в 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законе 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вашем: Я сказал вы - боги?" Ин.10:34. 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40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Я сказал: вы — боги, и сыны Всевышнего — все вы Пс.81:6. 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4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В другом месте Христос сказал: "Да сбудется слово, написанное в 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законе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 их: возненавидели Меня напрасно" Ин.15:25. 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8600" indent="-228600" defTabSz="457200">
              <a:spcBef>
                <a:spcPts val="4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Это записано в Пс.34:19 и Пс.68:5.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7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idx="1"/>
          </p:nvPr>
        </p:nvSpPr>
        <p:spPr>
          <a:xfrm>
            <a:off x="603315" y="529232"/>
            <a:ext cx="11798169" cy="8695136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3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3300">
                <a:latin typeface="Verdana"/>
                <a:ea typeface="Verdana"/>
                <a:cs typeface="Verdana"/>
                <a:sym typeface="Verdana"/>
              </a:rPr>
              <a:t>В-четвертых</a:t>
            </a:r>
            <a:r>
              <a:rPr sz="3300">
                <a:latin typeface="Verdana"/>
                <a:ea typeface="Verdana"/>
                <a:cs typeface="Verdana"/>
                <a:sym typeface="Verdana"/>
              </a:rPr>
              <a:t>, законом называются книги пророков Ветхого Завета. 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b="1" sz="3300">
                <a:latin typeface="Verdana"/>
                <a:ea typeface="Verdana"/>
                <a:cs typeface="Verdana"/>
                <a:sym typeface="Verdana"/>
              </a:rPr>
              <a:t>законе</a:t>
            </a:r>
            <a:r>
              <a:rPr sz="3300">
                <a:latin typeface="Verdana"/>
                <a:ea typeface="Verdana"/>
                <a:cs typeface="Verdana"/>
                <a:sym typeface="Verdana"/>
              </a:rPr>
              <a:t> написано:«иными языками и иными устами буду говорить народу сему; но и тогда не послушают Меня, говорит Господь» (1Кор. 14:21)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latin typeface="Verdana"/>
                <a:ea typeface="Verdana"/>
                <a:cs typeface="Verdana"/>
                <a:sym typeface="Verdana"/>
              </a:rPr>
              <a:t>За то лепечущими устами и на чужом языке будут говорить к этому народу (Ис. 28:11)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latin typeface="Verdana"/>
                <a:ea typeface="Verdana"/>
                <a:cs typeface="Verdana"/>
                <a:sym typeface="Verdana"/>
              </a:rPr>
              <a:t>Но, получив помощь от Бога, я до сего дня стою́, свидетельствуя малому и великому, </a:t>
            </a:r>
            <a:r>
              <a:rPr b="1" sz="3300">
                <a:latin typeface="Verdana"/>
                <a:ea typeface="Verdana"/>
                <a:cs typeface="Verdana"/>
                <a:sym typeface="Verdana"/>
              </a:rPr>
              <a:t>ничего не говоря, кроме того, о чем пророки и Моисей говорили</a:t>
            </a:r>
            <a:r>
              <a:rPr sz="3300">
                <a:latin typeface="Verdana"/>
                <a:ea typeface="Verdana"/>
                <a:cs typeface="Verdana"/>
                <a:sym typeface="Verdana"/>
              </a:rPr>
              <a:t>, что это будет, [То есть], что Христос имел пострадать и, восстав первый из мертвых, возвестить свет народу [Иудейскому] и язычникам(Ден. 26:22-23)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7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7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519310" y="93133"/>
            <a:ext cx="11847051" cy="2108201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4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4100"/>
              <a:t>Закон ВЗ подразделяют на три аспекта: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632651" y="2367326"/>
            <a:ext cx="11739498" cy="7076348"/>
          </a:xfrm>
          <a:prstGeom prst="rect">
            <a:avLst/>
          </a:prstGeom>
        </p:spPr>
        <p:txBody>
          <a:bodyPr anchor="t"/>
          <a:lstStyle/>
          <a:p>
            <a:pPr lvl="0" defTabSz="4572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Церемониальный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 (ритуальные установления, указывающие на окончательное искупление во Христе),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4572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Судебный, или гражданский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 (законы, предписанные Богом для выполнения в Израиле гражданской властью) </a:t>
            </a:r>
            <a:endParaRPr sz="3400"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4572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Нравственный</a:t>
            </a:r>
            <a:r>
              <a:rPr sz="3400">
                <a:latin typeface="Arial Bold"/>
                <a:ea typeface="Arial Bold"/>
                <a:cs typeface="Arial Bold"/>
                <a:sym typeface="Arial Bold"/>
              </a:rPr>
              <a:t> (кодекс нравственных предписаний, обладающих универсальным, непреходящим значением для всего человечества).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xfrm>
            <a:off x="629973" y="537699"/>
            <a:ext cx="11846454" cy="8678202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0">
                <a:latin typeface="Verdana"/>
                <a:ea typeface="Verdana"/>
                <a:cs typeface="Verdana"/>
                <a:sym typeface="Verdana"/>
              </a:rPr>
              <a:t>Давид Уэнхэм говорит:</a:t>
            </a:r>
            <a:endParaRPr sz="31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0">
                <a:latin typeface="Verdana"/>
                <a:ea typeface="Verdana"/>
                <a:cs typeface="Verdana"/>
                <a:sym typeface="Verdana"/>
              </a:rPr>
              <a:t>"Мы должны различать те законы, которые можно назвать указующими на Христа и которые, следовательно не сохраняют свою силу после Его пришествия (напр., церемониальные законы, согласно  Евр. 10), и те нравственные законы, которые так явно не указывали на Христа (хотя и были более подробно Им объяснены) и </a:t>
            </a:r>
            <a:r>
              <a:rPr b="1" sz="3100">
                <a:latin typeface="Verdana"/>
                <a:ea typeface="Verdana"/>
                <a:cs typeface="Verdana"/>
                <a:sym typeface="Verdana"/>
              </a:rPr>
              <a:t>которые остаются обязательными для исполнения нравственными истинами христианской жизни</a:t>
            </a:r>
            <a:r>
              <a:rPr sz="3100">
                <a:latin typeface="Verdana"/>
                <a:ea typeface="Verdana"/>
                <a:cs typeface="Verdana"/>
                <a:sym typeface="Verdana"/>
              </a:rPr>
              <a:t>. Нравственные законы они не упразднены, а скорее включены в новый христианский комплекс отношений. Так, хотя Новый Завет может и не проводить разграничения между нравственным и церемониальным законом, на практике, очевидно, мы должны его признавать".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body" idx="1"/>
          </p:nvPr>
        </p:nvSpPr>
        <p:spPr>
          <a:xfrm>
            <a:off x="642408" y="557278"/>
            <a:ext cx="11719984" cy="8639044"/>
          </a:xfrm>
          <a:prstGeom prst="rect">
            <a:avLst/>
          </a:prstGeom>
        </p:spPr>
        <p:txBody>
          <a:bodyPr/>
          <a:lstStyle/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Verdana"/>
                <a:ea typeface="Verdana"/>
                <a:cs typeface="Verdana"/>
                <a:sym typeface="Verdana"/>
              </a:rPr>
              <a:t>Нравственный аспект закона отражает моральную природу и совершенство Бога. </a:t>
            </a:r>
            <a:endParaRPr sz="34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Verdana"/>
                <a:ea typeface="Verdana"/>
                <a:cs typeface="Verdana"/>
                <a:sym typeface="Verdana"/>
              </a:rPr>
              <a:t>Так как Божественная нравственная природа остается неизменной, </a:t>
            </a:r>
            <a:endParaRPr sz="3400">
              <a:latin typeface="Verdana"/>
              <a:ea typeface="Verdana"/>
              <a:cs typeface="Verdana"/>
              <a:sym typeface="Verdana"/>
            </a:endParaRPr>
          </a:p>
          <a:p>
            <a:pPr lvl="1" marL="457200" indent="-228600" defTabSz="457200">
              <a:spcBef>
                <a:spcPts val="47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400">
                <a:latin typeface="Verdana"/>
                <a:ea typeface="Verdana"/>
                <a:cs typeface="Verdana"/>
                <a:sym typeface="Verdana"/>
              </a:rPr>
              <a:t>… у Которого </a:t>
            </a:r>
            <a:r>
              <a:rPr b="1" sz="3400">
                <a:latin typeface="Verdana"/>
                <a:ea typeface="Verdana"/>
                <a:cs typeface="Verdana"/>
                <a:sym typeface="Verdana"/>
              </a:rPr>
              <a:t>нет изменения и ни тени перемены</a:t>
            </a:r>
            <a:r>
              <a:rPr sz="3400">
                <a:latin typeface="Verdana"/>
                <a:ea typeface="Verdana"/>
                <a:cs typeface="Verdana"/>
                <a:sym typeface="Verdana"/>
              </a:rPr>
              <a:t> (Иак.1:17)</a:t>
            </a:r>
            <a:endParaRPr sz="34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47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latin typeface="Verdana"/>
                <a:ea typeface="Verdana"/>
                <a:cs typeface="Verdana"/>
                <a:sym typeface="Verdana"/>
              </a:rPr>
              <a:t>Неизменным остается и нравственный закон, который относится к современным верующим так же, как он относился к тем, кому был дан.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7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7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71197" y="194733"/>
            <a:ext cx="12268067" cy="1470158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800"/>
              <a:t>В текстах НЗ видна тесная связь с текстами ВЗ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73034" y="1537493"/>
            <a:ext cx="11658732" cy="7727422"/>
          </a:xfrm>
          <a:prstGeom prst="rect">
            <a:avLst/>
          </a:prstGeom>
        </p:spPr>
        <p:txBody>
          <a:bodyPr anchor="t"/>
          <a:lstStyle/>
          <a:p>
            <a:pPr lvl="0" marL="228600" indent="-228600" defTabSz="457200">
              <a:spcBef>
                <a:spcPts val="6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 u="sng">
                <a:latin typeface="Times Roman"/>
                <a:ea typeface="Times Roman"/>
                <a:cs typeface="Times Roman"/>
                <a:sym typeface="Times Roman"/>
              </a:rPr>
              <a:t>Вы слышали, что сказано древним</a:t>
            </a: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… (Мф. 5:21)</a:t>
            </a:r>
            <a:endParaRPr sz="37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spcBef>
                <a:spcPts val="6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А все сие произошло, да </a:t>
            </a:r>
            <a:r>
              <a:rPr b="1" sz="3700" u="sng">
                <a:latin typeface="Times Roman"/>
                <a:ea typeface="Times Roman"/>
                <a:cs typeface="Times Roman"/>
                <a:sym typeface="Times Roman"/>
              </a:rPr>
              <a:t>сбудется реченное Господом через пророка</a:t>
            </a: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, который говорит: «Се, Дева во чреве приимет и родит Сына, и нарекут имя Ему Еммануил, что значит:с нами Бог» (Мф.1:22-23)</a:t>
            </a:r>
            <a:endParaRPr sz="37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408071" indent="-408071" defTabSz="457200">
              <a:spcBef>
                <a:spcPts val="6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Притом же ты из детства </a:t>
            </a:r>
            <a:r>
              <a:rPr b="1" sz="3700" u="sng">
                <a:latin typeface="Times Roman"/>
                <a:ea typeface="Times Roman"/>
                <a:cs typeface="Times Roman"/>
                <a:sym typeface="Times Roman"/>
              </a:rPr>
              <a:t>знаешь священные писания</a:t>
            </a: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, которые </a:t>
            </a:r>
            <a:r>
              <a:rPr b="1" sz="3700" u="sng">
                <a:latin typeface="Times Roman"/>
                <a:ea typeface="Times Roman"/>
                <a:cs typeface="Times Roman"/>
                <a:sym typeface="Times Roman"/>
              </a:rPr>
              <a:t>могут умудрить тебя во спасение верою во Христа Иисуса</a:t>
            </a:r>
            <a:r>
              <a:rPr sz="3700">
                <a:latin typeface="Times Roman"/>
                <a:ea typeface="Times Roman"/>
                <a:cs typeface="Times Roman"/>
                <a:sym typeface="Times Roman"/>
              </a:rPr>
              <a:t>. Все Писание богодухновенно и полезно для научения, для обличения, для исправления, для наставления в праведности (2Тим 3:15-16)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7" dur="8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12" dur="8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idx="1"/>
          </p:nvPr>
        </p:nvSpPr>
        <p:spPr>
          <a:xfrm>
            <a:off x="628782" y="518848"/>
            <a:ext cx="11747236" cy="8715904"/>
          </a:xfrm>
          <a:prstGeom prst="rect">
            <a:avLst/>
          </a:prstGeom>
        </p:spPr>
        <p:txBody>
          <a:bodyPr/>
          <a:lstStyle/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83">
                <a:latin typeface="Verdana"/>
                <a:ea typeface="Verdana"/>
                <a:cs typeface="Verdana"/>
                <a:sym typeface="Verdana"/>
              </a:rPr>
              <a:t>Церемониальный аспект закона включает различные жертвы и обряды, которые служили прообразами, указывающими на грядущего Искупителя </a:t>
            </a:r>
            <a:endParaRPr sz="2883">
              <a:latin typeface="Verdana"/>
              <a:ea typeface="Verdana"/>
              <a:cs typeface="Verdana"/>
              <a:sym typeface="Verdana"/>
            </a:endParaRPr>
          </a:p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83">
                <a:latin typeface="Verdana"/>
                <a:ea typeface="Verdana"/>
                <a:cs typeface="Verdana"/>
                <a:sym typeface="Verdana"/>
              </a:rPr>
              <a:t>Итак, если бы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совершенство достигалось посредством левитского священства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, — ибо с ним сопряжен закон народа, — то какая бы еще нужда была восставать иному священнику по чину Мелхиседека, а не по чину Аарона именоваться? Потому что с переменою священства необходимо быть перемене и закона (Евр. 7:11-12).</a:t>
            </a:r>
            <a:endParaRPr sz="2883">
              <a:latin typeface="Verdana"/>
              <a:ea typeface="Verdana"/>
              <a:cs typeface="Verdana"/>
              <a:sym typeface="Verdana"/>
            </a:endParaRPr>
          </a:p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883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rPr>
              <a:t>Тексты ВЗ подтверждают, что израильтяне не довольствовались обрядами, а искали духовную суть в обрядах и церемониях. </a:t>
            </a:r>
            <a:endParaRPr b="1" sz="2883">
              <a:solidFill>
                <a:srgbClr val="0433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883">
                <a:latin typeface="Verdana"/>
                <a:ea typeface="Verdana"/>
                <a:cs typeface="Verdana"/>
                <a:sym typeface="Verdana"/>
              </a:rPr>
              <a:t>Окропи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 меня иссопом, и буду чист;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омой меня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, и буду белее снега (Пс.50:9)</a:t>
            </a:r>
            <a:endParaRPr sz="2883">
              <a:latin typeface="Verdana"/>
              <a:ea typeface="Verdana"/>
              <a:cs typeface="Verdana"/>
              <a:sym typeface="Verdana"/>
            </a:endParaRPr>
          </a:p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83">
                <a:latin typeface="Verdana"/>
                <a:ea typeface="Verdana"/>
                <a:cs typeface="Verdana"/>
                <a:sym typeface="Verdana"/>
              </a:rPr>
              <a:t>Ибо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жертвы Ты не желаешь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, — я дал бы ее; к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всесожжению не благоволишь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. Жертва Богу — дух сокрушенный; сердца сокрушенного и смиренного Ты не презришь, Боже (Пс.50:18-19)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body" idx="1"/>
          </p:nvPr>
        </p:nvSpPr>
        <p:spPr>
          <a:xfrm>
            <a:off x="628782" y="518848"/>
            <a:ext cx="11747236" cy="8715904"/>
          </a:xfrm>
          <a:prstGeom prst="rect">
            <a:avLst/>
          </a:prstGeom>
        </p:spPr>
        <p:txBody>
          <a:bodyPr/>
          <a:lstStyle/>
          <a:p>
            <a:pPr lvl="0" marL="228600" indent="-228600" defTabSz="457200">
              <a:spcBef>
                <a:spcPts val="3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latin typeface="Verdana"/>
                <a:ea typeface="Verdana"/>
                <a:cs typeface="Verdana"/>
                <a:sym typeface="Verdana"/>
              </a:rPr>
              <a:t>Тексты ВЗ подтверждают, что израильтяне не довольствовались обрядами, а искали духовную суть в обрядах и церемониях. 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latin typeface="Verdana"/>
                <a:ea typeface="Verdana"/>
                <a:cs typeface="Verdana"/>
                <a:sym typeface="Verdana"/>
              </a:rPr>
              <a:t>К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чему Мне множество жертв ваших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? говорит Господь. Я пресыщен всесожжениями овнов и туком откормленного скота, и крови тельцов, и агнцев, и козлов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не хочу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 (Ис.1:11)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latin typeface="Verdana"/>
                <a:ea typeface="Verdana"/>
                <a:cs typeface="Verdana"/>
                <a:sym typeface="Verdana"/>
              </a:rPr>
              <a:t>Не носите больше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даров тщетных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: курение отвратительно для Меня; новомесячий и суббот, праздничных собраний не могу терпеть: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беззаконие — и празднование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 (Ис.1:13) 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lvl="0" marL="228600" indent="-228600" defTabSz="457200">
              <a:spcBef>
                <a:spcPts val="3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latin typeface="Verdana"/>
                <a:ea typeface="Verdana"/>
                <a:cs typeface="Verdana"/>
                <a:sym typeface="Verdana"/>
              </a:rPr>
              <a:t>Омойтесь, очиститесь;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удалите злые деяния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 ваши от очей Моих; </a:t>
            </a:r>
            <a:r>
              <a:rPr b="1" sz="3200">
                <a:latin typeface="Verdana"/>
                <a:ea typeface="Verdana"/>
                <a:cs typeface="Verdana"/>
                <a:sym typeface="Verdana"/>
              </a:rPr>
              <a:t>перестаньте делать зло</a:t>
            </a:r>
            <a:r>
              <a:rPr sz="3200">
                <a:latin typeface="Verdana"/>
                <a:ea typeface="Verdana"/>
                <a:cs typeface="Verdana"/>
                <a:sym typeface="Verdana"/>
              </a:rPr>
              <a:t> (Ис.1,16).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7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7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body" idx="1"/>
          </p:nvPr>
        </p:nvSpPr>
        <p:spPr>
          <a:xfrm>
            <a:off x="628782" y="518848"/>
            <a:ext cx="11747236" cy="8715904"/>
          </a:xfrm>
          <a:prstGeom prst="rect">
            <a:avLst/>
          </a:prstGeom>
        </p:spPr>
        <p:txBody>
          <a:bodyPr/>
          <a:lstStyle/>
          <a:p>
            <a:pPr lvl="0" marL="0" indent="0" algn="ctr" defTabSz="406908">
              <a:spcBef>
                <a:spcPts val="1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26">
                <a:latin typeface="Arial Bold"/>
                <a:ea typeface="Arial Bold"/>
                <a:cs typeface="Arial Bold"/>
                <a:sym typeface="Arial Bold"/>
              </a:rPr>
              <a:t>Некоторые тексты НЗ выделяют аспекты Закона и важным делают суть, а не его форму</a:t>
            </a:r>
            <a:endParaRPr sz="3026">
              <a:latin typeface="Arial Bold"/>
              <a:ea typeface="Arial Bold"/>
              <a:cs typeface="Arial Bold"/>
              <a:sym typeface="Arial Bold"/>
            </a:endParaRPr>
          </a:p>
          <a:p>
            <a:pPr lvl="0" marL="203454" indent="-203454" defTabSz="406908">
              <a:spcBef>
                <a:spcPts val="1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Он сказал им:неужели и вы так непонятливы? Неужели не разумеете, что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ничто, извне входящее в человека, не может осквернить его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? Потому что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не в сердце его входит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, а в чрево, и выходит вон, [чем] очищается всякая пища..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исходящее из человека оскверняет человека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. Ибо извнутрь, из сердца человеческого, исходят злые помыслы, прелюбодеяния, любодеяния, убийства, кражи, лихоимство, злоба, коварство, непотребство, завистливое око, богохульство, гордость, безумство, — Всё это зло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извнутрь исходит и оскверняет человека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 (Мр.7:18-23)</a:t>
            </a:r>
            <a:endParaRPr sz="2759">
              <a:latin typeface="Arial Bold"/>
              <a:ea typeface="Arial Bold"/>
              <a:cs typeface="Arial Bold"/>
              <a:sym typeface="Arial Bold"/>
            </a:endParaRPr>
          </a:p>
          <a:p>
            <a:pPr lvl="0" marL="203454" indent="-203454" defTabSz="406908">
              <a:spcBef>
                <a:spcPts val="1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Горе вам, книжники и фарисеи, лицемеры, что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очищаете внешность чаши и блюда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, между тем как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внутри они полны хищения и неправды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. Фарисей слепой! Очисти прежде внутренность чаши и блюда, чтобы чиста была и внешность их. Горе вам, книжники и фарисеи, лицемеры, что уподобляетесь окрашенным гробам, которые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снаружи кажутся красивыми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, а внутри полны костей мертвых и всякой нечистоты; Так и вы по наружности кажетесь людям праведными, а 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внутри исполнены лицемерия и беззакония</a:t>
            </a:r>
            <a:r>
              <a:rPr sz="2759">
                <a:latin typeface="Arial Bold"/>
                <a:ea typeface="Arial Bold"/>
                <a:cs typeface="Arial Bold"/>
                <a:sym typeface="Arial Bold"/>
              </a:rPr>
              <a:t> (Мф.23:25-28)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body" idx="1"/>
          </p:nvPr>
        </p:nvSpPr>
        <p:spPr>
          <a:xfrm>
            <a:off x="628782" y="518848"/>
            <a:ext cx="11747236" cy="8715904"/>
          </a:xfrm>
          <a:prstGeom prst="rect">
            <a:avLst/>
          </a:prstGeom>
        </p:spPr>
        <p:txBody>
          <a:bodyPr/>
          <a:lstStyle/>
          <a:p>
            <a:pPr lvl="0" marL="0" indent="0" algn="ctr" defTabSz="425195">
              <a:spcBef>
                <a:spcPts val="1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2">
                <a:latin typeface="Arial Bold"/>
                <a:ea typeface="Arial Bold"/>
                <a:cs typeface="Arial Bold"/>
                <a:sym typeface="Arial Bold"/>
              </a:rPr>
              <a:t>Некоторые тексты НЗ выделяют аспекты Закона и важным делают суть, а не его форму</a:t>
            </a:r>
            <a:endParaRPr sz="3162">
              <a:latin typeface="Arial Bold"/>
              <a:ea typeface="Arial Bold"/>
              <a:cs typeface="Arial Bold"/>
              <a:sym typeface="Arial Bold"/>
            </a:endParaRPr>
          </a:p>
          <a:p>
            <a:pPr lvl="0" marL="212597" indent="-212597" defTabSz="425195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83">
                <a:latin typeface="Verdana"/>
                <a:ea typeface="Verdana"/>
                <a:cs typeface="Verdana"/>
                <a:sym typeface="Verdana"/>
              </a:rPr>
              <a:t>Она есть образ настоящего времени, в которое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приносятся дары и жертвы, не могущие сделать в совести совершенным приносящего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, И которые с яствами и питиями, и различными омовениями и обрядами, [относящимися] до плоти,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установлены были только до времени исправления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. Но Христос, Первосвященник будущих благ, придя с большею и совершеннейшею скиниею, нерукотворенною, то есть не такового устроения,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И не с кровью козлов и тельцов, но со Своею Кровию, однажды вошел во святилище и приобрел вечное искупление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. Ибо если кровь тельцов и козлов и пепел телицы, через окропление, освящает оскверненных, дабы чисто было тело, То кольми паче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Кровь Христа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, Который Духом Святым принес Себя, непорочного, Богу, </a:t>
            </a:r>
            <a:r>
              <a:rPr b="1" sz="2883">
                <a:latin typeface="Verdana"/>
                <a:ea typeface="Verdana"/>
                <a:cs typeface="Verdana"/>
                <a:sym typeface="Verdana"/>
              </a:rPr>
              <a:t>очистит совесть нашу</a:t>
            </a:r>
            <a:r>
              <a:rPr sz="2883">
                <a:latin typeface="Verdana"/>
                <a:ea typeface="Verdana"/>
                <a:cs typeface="Verdana"/>
                <a:sym typeface="Verdana"/>
              </a:rPr>
              <a:t> от мертвых дел для служения Богу живому и истинному (Евр.9:9-14)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body" idx="1"/>
          </p:nvPr>
        </p:nvSpPr>
        <p:spPr>
          <a:xfrm>
            <a:off x="-1" y="252870"/>
            <a:ext cx="13004802" cy="9500731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3000"/>
              </a:spcBef>
              <a:buClr>
                <a:srgbClr val="FCF8FF"/>
              </a:buClr>
              <a:buSzTx/>
              <a:buFont typeface="Lucida Grande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Четыре книги </a:t>
            </a:r>
            <a:r>
              <a:rPr b="1" sz="6200">
                <a:solidFill>
                  <a:srgbClr val="FFF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C79"/>
                  </a:solidFill>
                </a:uFill>
              </a:rPr>
              <a:t>Ветхого Завета</a:t>
            </a:r>
            <a:r>
              <a:rPr b="1" sz="5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содержат 613 статей закона: </a:t>
            </a:r>
            <a:endParaRPr b="1" sz="56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853440" indent="-853440">
              <a:spcBef>
                <a:spcPts val="3000"/>
              </a:spcBef>
              <a:buClr>
                <a:srgbClr val="FFFC79"/>
              </a:buClr>
              <a:buSzPct val="100000"/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Исход,</a:t>
            </a:r>
            <a:endParaRPr b="1" sz="56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 marL="853440" indent="-853440">
              <a:spcBef>
                <a:spcPts val="3000"/>
              </a:spcBef>
              <a:buClr>
                <a:srgbClr val="FFFC79"/>
              </a:buClr>
              <a:buSzPct val="100000"/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Левит, </a:t>
            </a:r>
            <a:endParaRPr b="1" sz="56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 marL="853440" indent="-853440">
              <a:spcBef>
                <a:spcPts val="3000"/>
              </a:spcBef>
              <a:buClr>
                <a:srgbClr val="FFFC79"/>
              </a:buClr>
              <a:buSzPct val="100000"/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Числа, </a:t>
            </a:r>
            <a:endParaRPr b="1" sz="56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 marL="853440" indent="-853440">
              <a:spcBef>
                <a:spcPts val="3000"/>
              </a:spcBef>
              <a:buClr>
                <a:srgbClr val="FFFC79"/>
              </a:buClr>
              <a:buSzPct val="100000"/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Второзаконие.</a:t>
            </a:r>
            <a:endParaRPr b="1" sz="56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 marL="650240" indent="-609600" algn="ctr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С Исх.20 по Втор.33 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marR="0" indent="360000" defTabSz="512000">
              <a:spcBef>
                <a:spcPts val="1200"/>
              </a:spcBef>
              <a:defRPr b="1" sz="6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</a:rPr>
              <a:t>Вечный моральный закон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650239" y="2275839"/>
            <a:ext cx="11704322" cy="5776689"/>
          </a:xfrm>
          <a:prstGeom prst="rect">
            <a:avLst/>
          </a:prstGeom>
        </p:spPr>
        <p:txBody>
          <a:bodyPr/>
          <a:lstStyle>
            <a:lvl1pPr marL="323028" indent="-282388">
              <a:buSzPct val="125000"/>
              <a:buChar char="•"/>
              <a:defRPr b="1" sz="42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2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</a:rPr>
              <a:t>Моральный закон – это закон, источник которого в неизменном моральном характере Бога, и таким образом этот закон в своей природе правилен, и поэтому обязателен для исполнения всеми людьми во все эпохи и в любом месте. (Том Уэллс)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40640">
              <a:spcBef>
                <a:spcPts val="8500"/>
              </a:spcBef>
              <a:buClr>
                <a:srgbClr val="F7FEEC"/>
              </a:buClr>
              <a:buSzTx/>
              <a:buFont typeface="Lucida Grande"/>
              <a:buNone/>
              <a:defRPr b="1" sz="5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Как эти 613 статей законов Ветхого Завета относятся к христианам Нового Завета? </a:t>
            </a:r>
          </a:p>
        </p:txBody>
      </p:sp>
      <p:sp>
        <p:nvSpPr>
          <p:cNvPr id="125" name="Shape 125"/>
          <p:cNvSpPr/>
          <p:nvPr/>
        </p:nvSpPr>
        <p:spPr>
          <a:xfrm>
            <a:off x="759742" y="337255"/>
            <a:ext cx="12300374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b">
            <a:spAutoFit/>
          </a:bodyPr>
          <a:lstStyle>
            <a:lvl1pPr marL="40639" marR="40639" defTabSz="914400">
              <a:buClr>
                <a:srgbClr val="FFFFFF"/>
              </a:buClr>
              <a:buFont typeface="Arial"/>
              <a:defRPr sz="76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76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Законы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8048" y="130951"/>
            <a:ext cx="13004801" cy="214488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От Адама до Моисея закона небыло, но грехи Бог вменял.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63973" y="2631439"/>
            <a:ext cx="11704321" cy="6575136"/>
          </a:xfrm>
          <a:prstGeom prst="rect">
            <a:avLst/>
          </a:prstGeom>
        </p:spPr>
        <p:txBody>
          <a:bodyPr/>
          <a:lstStyle/>
          <a:p>
            <a:pPr lvl="0" marL="524734" indent="-484094">
              <a:spcBef>
                <a:spcPts val="3100"/>
              </a:spcBef>
              <a:buClr>
                <a:srgbClr val="FFFFFF"/>
              </a:buClr>
              <a:buSzPct val="125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B00"/>
                </a:solidFill>
                <a:uFill>
                  <a:solidFill>
                    <a:srgbClr val="F5EC00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Вт.9:5 “не за праведность твою и не за правоту сердца твоего идешь ты наследовать землю их, </a:t>
            </a:r>
            <a:r>
              <a:rPr sz="3800">
                <a:solidFill>
                  <a:srgbClr val="FFFB00"/>
                </a:solidFill>
                <a:uFill>
                  <a:solidFill>
                    <a:srgbClr val="F5EC00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но за нечестие народов</a:t>
            </a:r>
            <a:r>
              <a:rPr sz="3800">
                <a:solidFill>
                  <a:srgbClr val="FFFB00"/>
                </a:solidFill>
                <a:uFill>
                  <a:solidFill>
                    <a:srgbClr val="F5EC00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 сих Господь, Бог твой, изгоняет их от лица твоего”. </a:t>
            </a:r>
            <a:endParaRPr b="1" sz="4400">
              <a:solidFill>
                <a:srgbClr val="FFFB00"/>
              </a:solidFill>
              <a:uFill>
                <a:solidFill>
                  <a:srgbClr val="F5EC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01170" indent="-560530">
              <a:spcBef>
                <a:spcPts val="3100"/>
              </a:spcBef>
              <a:buClr>
                <a:srgbClr val="FFFFFF"/>
              </a:buClr>
              <a:buSzPct val="125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Бог осуждает эти народы за их нечестие. </a:t>
            </a:r>
            <a:endParaRPr b="1" sz="4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01170" indent="-560530">
              <a:spcBef>
                <a:spcPts val="3100"/>
              </a:spcBef>
              <a:buClr>
                <a:srgbClr val="FFFFFF"/>
              </a:buClr>
              <a:buSzPct val="125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Но что могло быть нечестием если закона нет? </a:t>
            </a:r>
            <a:endParaRPr b="1" sz="4400">
              <a:solidFill>
                <a:srgbClr val="FFFB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601170" indent="-560530">
              <a:spcBef>
                <a:spcPts val="3100"/>
              </a:spcBef>
              <a:buClr>
                <a:srgbClr val="FFFFFF"/>
              </a:buClr>
              <a:buSzPct val="125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Ответ : моральный закон.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9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9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9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9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9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50613" y="7378417"/>
            <a:ext cx="12661619" cy="1898960"/>
          </a:xfrm>
          <a:prstGeom prst="rightArrow">
            <a:avLst>
              <a:gd name="adj1" fmla="val 41789"/>
              <a:gd name="adj2" fmla="val 32496"/>
            </a:avLst>
          </a:prstGeom>
          <a:solidFill>
            <a:srgbClr val="FFA9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3696022" y="8015393"/>
            <a:ext cx="4640782" cy="120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1" marL="40639" marR="40639" indent="342900" defTabSz="914400">
              <a:defRPr sz="1800">
                <a:solidFill>
                  <a:srgbClr val="000000"/>
                </a:solidFill>
              </a:defRPr>
            </a:pPr>
            <a:r>
              <a:rPr b="1" sz="4200"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Линия времени</a:t>
            </a:r>
            <a:endParaRPr b="1" sz="4200"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8502" y="633091"/>
            <a:ext cx="4171602" cy="201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От Адама до Моисея</a:t>
            </a:r>
            <a:endParaRPr b="1" sz="35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моральный закон</a:t>
            </a:r>
            <a:endParaRPr b="1" sz="35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 rot="16200000">
            <a:off x="1607537" y="1116471"/>
            <a:ext cx="1228232" cy="348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8371706" y="485422"/>
            <a:ext cx="4398420" cy="149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  <a:latin typeface="Arial"/>
                <a:ea typeface="Arial"/>
                <a:cs typeface="Arial"/>
                <a:sym typeface="Arial"/>
              </a:rPr>
              <a:t>От Христа </a:t>
            </a:r>
            <a:endParaRPr b="1" sz="3400">
              <a:solidFill>
                <a:srgbClr val="F5EC00"/>
              </a:solidFill>
              <a:uFill>
                <a:solidFill>
                  <a:srgbClr val="F5EC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  <a:latin typeface="Arial"/>
                <a:ea typeface="Arial"/>
                <a:cs typeface="Arial"/>
                <a:sym typeface="Arial"/>
              </a:rPr>
              <a:t>моральный закон +</a:t>
            </a:r>
            <a:endParaRPr b="1" sz="3400">
              <a:solidFill>
                <a:srgbClr val="F5EC00"/>
              </a:solidFill>
              <a:uFill>
                <a:solidFill>
                  <a:srgbClr val="F5EC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  <a:latin typeface="Arial"/>
                <a:ea typeface="Arial"/>
                <a:cs typeface="Arial"/>
                <a:sym typeface="Arial"/>
              </a:rPr>
              <a:t>закон и + учение НЗ</a:t>
            </a:r>
          </a:p>
        </p:txBody>
      </p:sp>
      <p:sp>
        <p:nvSpPr>
          <p:cNvPr id="135" name="Shape 135"/>
          <p:cNvSpPr/>
          <p:nvPr/>
        </p:nvSpPr>
        <p:spPr>
          <a:xfrm>
            <a:off x="7648222" y="3472462"/>
            <a:ext cx="505743" cy="4569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7C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3706142" y="3434079"/>
            <a:ext cx="505743" cy="442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C79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222390" y="3420533"/>
            <a:ext cx="505744" cy="442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C79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3909483" y="216746"/>
            <a:ext cx="4443308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От Моисея до Христа</a:t>
            </a:r>
            <a:endParaRPr b="1" sz="3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моральный закон + Закон</a:t>
            </a:r>
            <a:endParaRPr b="1" sz="3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rot="16200000">
            <a:off x="5337386" y="930204"/>
            <a:ext cx="1228232" cy="3847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11505635" y="3449884"/>
            <a:ext cx="505743" cy="4569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7C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Shape 141"/>
          <p:cNvSpPr/>
          <p:nvPr/>
        </p:nvSpPr>
        <p:spPr>
          <a:xfrm rot="16200000">
            <a:off x="9220764" y="930204"/>
            <a:ext cx="1228232" cy="3847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6"/>
      <p:bldP build="whole" bldLvl="1" animBg="1" rev="0" advAuto="0" spid="139" grpId="3"/>
      <p:bldP build="whole" bldLvl="1" animBg="1" rev="0" advAuto="0" spid="138" grpId="2"/>
      <p:bldP build="whole" bldLvl="1" animBg="1" rev="0" advAuto="0" spid="140" grpId="5"/>
      <p:bldP build="whole" bldLvl="1" animBg="1" rev="0" advAuto="0" spid="134" grpId="4"/>
      <p:bldP build="whole" bldLvl="1" animBg="1" rev="0" advAuto="0" spid="13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650239" y="47413"/>
            <a:ext cx="11704322" cy="186041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Послание к Галатам  3:16-17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53528" y="1907822"/>
            <a:ext cx="12851273" cy="7845779"/>
          </a:xfrm>
          <a:prstGeom prst="rect">
            <a:avLst/>
          </a:prstGeom>
        </p:spPr>
        <p:txBody>
          <a:bodyPr/>
          <a:lstStyle/>
          <a:p>
            <a:pPr lvl="0" marL="40639" indent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…Аврааму даны были обетования и семени его. Не сказано: и потомкам, как бы о многих, но как об одном: и семени твоему, которое есть Христос. Я говорю то, 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что завета о Христе, прежде Богом утвержденного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, закон, явившийся спустя четыреста тридцать лет, не отменяет так, чтобы обетование потеряло силу.</a:t>
            </a:r>
          </a:p>
        </p:txBody>
      </p:sp>
      <p:sp>
        <p:nvSpPr>
          <p:cNvPr id="145" name="Shape 145"/>
          <p:cNvSpPr/>
          <p:nvPr/>
        </p:nvSpPr>
        <p:spPr>
          <a:xfrm>
            <a:off x="-1" y="7735146"/>
            <a:ext cx="13022864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marL="40639" marR="40639" defTabSz="914400">
              <a:buClr>
                <a:srgbClr val="FFFFFF"/>
              </a:buClr>
              <a:buFont typeface="Arial"/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Прежде чем Израилю был дан Закон, Аврааму было дано обетование.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idx="1"/>
          </p:nvPr>
        </p:nvSpPr>
        <p:spPr>
          <a:xfrm>
            <a:off x="666484" y="545570"/>
            <a:ext cx="11804718" cy="8662460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420623">
              <a:lnSpc>
                <a:spcPct val="80000"/>
              </a:lnSpc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496">
                <a:latin typeface="Times Roman"/>
                <a:ea typeface="Times Roman"/>
                <a:cs typeface="Times Roman"/>
                <a:sym typeface="Times Roman"/>
              </a:rPr>
              <a:t>Новый Завет уточняет то, о чем сказано в Ветхом Завете</a:t>
            </a:r>
            <a:endParaRPr b="1" sz="3496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10311" indent="-210311" defTabSz="420623">
              <a:lnSpc>
                <a:spcPct val="80000"/>
              </a:lnSpc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Система жертвоприношений ВЗ, данная для (авансового) оправдания грехов. </a:t>
            </a:r>
            <a:endParaRPr sz="3128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10311" indent="-210311" defTabSz="420623">
              <a:lnSpc>
                <a:spcPct val="80000"/>
              </a:lnSpc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НЗ уточняет, что эта система указывала на жертву Христа, через Которого лишь и возможно спасение </a:t>
            </a:r>
            <a:endParaRPr sz="3128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10311" indent="-210311" defTabSz="420623">
              <a:lnSpc>
                <a:spcPct val="80000"/>
              </a:lnSpc>
              <a:spcBef>
                <a:spcPts val="29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Ибо </a:t>
            </a:r>
            <a:r>
              <a:rPr b="1" sz="3128">
                <a:latin typeface="Times Roman"/>
                <a:ea typeface="Times Roman"/>
                <a:cs typeface="Times Roman"/>
                <a:sym typeface="Times Roman"/>
              </a:rPr>
              <a:t>нет другого имени</a:t>
            </a: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 под небом, данного человекам, которым надлежало бы нам спастись (Деян. 4:12)</a:t>
            </a:r>
            <a:endParaRPr sz="3128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10311" indent="-210311" defTabSz="420623">
              <a:lnSpc>
                <a:spcPct val="80000"/>
              </a:lnSpc>
              <a:spcBef>
                <a:spcPts val="29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Ибо </a:t>
            </a:r>
            <a:r>
              <a:rPr b="1" sz="3128">
                <a:latin typeface="Times Roman"/>
                <a:ea typeface="Times Roman"/>
                <a:cs typeface="Times Roman"/>
                <a:sym typeface="Times Roman"/>
              </a:rPr>
              <a:t>невозможно</a:t>
            </a: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, чтобы </a:t>
            </a:r>
            <a:r>
              <a:rPr b="1" sz="3128">
                <a:latin typeface="Times Roman"/>
                <a:ea typeface="Times Roman"/>
                <a:cs typeface="Times Roman"/>
                <a:sym typeface="Times Roman"/>
              </a:rPr>
              <a:t>кровь тельцов и козлов уничтожала грехи</a:t>
            </a: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. Посему [Христос], входя в мир, говорит:«жертвы и приношения Ты не восхотел, но тело уготовал Мне. Всесожжения и [жертвы] за грех неугодны Тебе. Тогда Я сказал:вот, иду, [как] в начале книги написано о Мне, исполнить волю Твою, Боже». Сказав прежде, что «</a:t>
            </a:r>
            <a:r>
              <a:rPr b="1" sz="3128">
                <a:latin typeface="Times Roman"/>
                <a:ea typeface="Times Roman"/>
                <a:cs typeface="Times Roman"/>
                <a:sym typeface="Times Roman"/>
              </a:rPr>
              <a:t>ни жертвы, ни приношения, ни всесожжений, ни [жертвы] за грех, — которые приносятся по закону, — Ты не восхотел и не благоизволил</a:t>
            </a: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», Потом прибавил:«вот, иду исполнить волю Твою, Боже». </a:t>
            </a:r>
            <a:r>
              <a:rPr b="1" sz="3128">
                <a:latin typeface="Times Roman"/>
                <a:ea typeface="Times Roman"/>
                <a:cs typeface="Times Roman"/>
                <a:sym typeface="Times Roman"/>
              </a:rPr>
              <a:t>Отменяет первое, чтобы постановить второе</a:t>
            </a:r>
            <a:r>
              <a:rPr sz="3128">
                <a:latin typeface="Times Roman"/>
                <a:ea typeface="Times Roman"/>
                <a:cs typeface="Times Roman"/>
                <a:sym typeface="Times Roman"/>
              </a:rPr>
              <a:t>. По сей- то воле освящены мы единократным принесением тела Иисуса Христа (Евр. 10:4-10).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-1" y="-1"/>
            <a:ext cx="13004802" cy="2727397"/>
          </a:xfrm>
          <a:prstGeom prst="rect">
            <a:avLst/>
          </a:prstGeom>
        </p:spPr>
        <p:txBody>
          <a:bodyPr/>
          <a:lstStyle>
            <a:lvl1pPr>
              <a:defRPr b="1" sz="5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Прежде чем Израилю был дан Закон, Аврааму было дано обетование.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-1" y="2865119"/>
            <a:ext cx="13004802" cy="6125353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Я говорю то, что </a:t>
            </a:r>
            <a:r>
              <a:rPr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завета о Христе, прежде Богом утвержденного, 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закон, явившийся спустя четыреста тридцать лет, не отменяет 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так, чтобы обетование потеряло силу. (Гал.3:17)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666044" y="7744177"/>
            <a:ext cx="11878170" cy="1535290"/>
          </a:xfrm>
          <a:prstGeom prst="rightArrow">
            <a:avLst>
              <a:gd name="adj1" fmla="val 56769"/>
              <a:gd name="adj2" fmla="val 68553"/>
            </a:avLst>
          </a:prstGeom>
          <a:solidFill>
            <a:srgbClr val="FFA9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3893682" y="8155093"/>
            <a:ext cx="4601063" cy="1302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4500">
                <a:solidFill>
                  <a:srgbClr val="0000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500">
                <a:uFill>
                  <a:solidFill>
                    <a:srgbClr val="FFFB00"/>
                  </a:solidFill>
                </a:uFill>
              </a:rPr>
              <a:t>Линия времени</a:t>
            </a:r>
            <a:endParaRPr b="1" sz="4500"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21724" y="164817"/>
            <a:ext cx="5108623" cy="171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 обетование 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Аврааму о Христе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176302" y="2316479"/>
            <a:ext cx="512516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C79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Shape 154"/>
          <p:cNvSpPr/>
          <p:nvPr/>
        </p:nvSpPr>
        <p:spPr>
          <a:xfrm rot="16200000">
            <a:off x="5323839" y="2799644"/>
            <a:ext cx="1230490" cy="8861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4285801" y="5651217"/>
            <a:ext cx="3234319" cy="1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через 430 лет</a:t>
            </a:r>
            <a:endParaRPr b="1" sz="36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8475675" y="268675"/>
            <a:ext cx="3612491" cy="158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закон Израилю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0173546" y="2332284"/>
            <a:ext cx="512517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7C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-4516" y="2111022"/>
            <a:ext cx="11884943" cy="440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Так неужели теперь обетование, </a:t>
            </a:r>
            <a:endParaRPr b="1" sz="60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данное Аврааму, потеряло силу?</a:t>
            </a:r>
            <a:endParaRPr b="1" sz="60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558548" y="2725137"/>
            <a:ext cx="8761072" cy="279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26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Нет, закон не отменяет</a:t>
            </a:r>
            <a:endParaRPr b="1" sz="4800">
              <a:solidFill>
                <a:srgbClr val="FF26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26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 обетование  так, чтобы оно</a:t>
            </a:r>
            <a:endParaRPr b="1" sz="4800">
              <a:solidFill>
                <a:srgbClr val="FF26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26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 потеряло свою силу.</a:t>
            </a:r>
            <a:endParaRPr b="1" sz="4800">
              <a:solidFill>
                <a:srgbClr val="FF26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xi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38" dur="20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nodeType="after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8"/>
      <p:bldP build="whole" bldLvl="1" animBg="1" rev="0" advAuto="0" spid="153" grpId="1"/>
      <p:bldP build="whole" bldLvl="1" animBg="1" rev="0" advAuto="0" spid="159" grpId="9"/>
      <p:bldP build="whole" bldLvl="1" animBg="1" rev="0" advAuto="0" spid="157" grpId="5"/>
      <p:bldP build="whole" bldLvl="1" animBg="1" rev="0" advAuto="0" spid="156" grpId="6"/>
      <p:bldP build="whole" bldLvl="1" animBg="1" rev="0" advAuto="0" spid="154" grpId="3"/>
      <p:bldP build="whole" bldLvl="1" animBg="1" rev="0" advAuto="0" spid="152" grpId="2"/>
      <p:bldP build="whole" bldLvl="1" animBg="1" rev="0" advAuto="0" spid="155" grpId="4"/>
      <p:bldP build="whole" bldLvl="1" animBg="1" rev="0" advAuto="0" spid="158" grpId="7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xfrm>
            <a:off x="-1" y="63217"/>
            <a:ext cx="13004802" cy="9690384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lnSpc>
                <a:spcPct val="90000"/>
              </a:lnSpc>
              <a:spcBef>
                <a:spcPts val="70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Я говорю то, что </a:t>
            </a: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завета о Христе, прежде Богом утвержденного, 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закон, явившийся спустя четыреста тридцать лет, не отменяет</a:t>
            </a:r>
            <a:r>
              <a:rPr b="1" sz="4400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 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так, чтобы обетование потеряло силу. (Гал.3:17)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		</a:t>
            </a: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 marL="383540" indent="-342900">
              <a:lnSpc>
                <a:spcPct val="90000"/>
              </a:lnSpc>
              <a:spcBef>
                <a:spcPts val="70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Братия! говорю по [рассуждению] человеческому: </a:t>
            </a: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даже человеком утвержденного завещания никто не отменяет и не прибавляет 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[к нему]. Но Аврааму даны были обетования и семени его. Не сказано: и потомкам, как бы о многих, но как об одном: и семени твоему, которое есть Христос. (Гал.3:15,16)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66044" y="7744177"/>
            <a:ext cx="11878170" cy="1535290"/>
          </a:xfrm>
          <a:prstGeom prst="rightArrow">
            <a:avLst>
              <a:gd name="adj1" fmla="val 56769"/>
              <a:gd name="adj2" fmla="val 68553"/>
            </a:avLst>
          </a:prstGeom>
          <a:solidFill>
            <a:srgbClr val="FFA9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721724" y="164817"/>
            <a:ext cx="5108623" cy="171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 обетование 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Аврааму о Христе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176302" y="2316479"/>
            <a:ext cx="512516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C79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6" name="Shape 166"/>
          <p:cNvSpPr/>
          <p:nvPr/>
        </p:nvSpPr>
        <p:spPr>
          <a:xfrm rot="16200000">
            <a:off x="5323839" y="2799644"/>
            <a:ext cx="1230490" cy="8861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4285801" y="5651217"/>
            <a:ext cx="3234319" cy="1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через 430 лет</a:t>
            </a:r>
            <a:endParaRPr b="1" sz="36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8475675" y="268675"/>
            <a:ext cx="3612491" cy="158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закон Израилю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0173546" y="2332284"/>
            <a:ext cx="512517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7C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1128" y="2418079"/>
            <a:ext cx="11758508" cy="3738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Но для чего же тогда нужно было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 давать закон Израилю?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893682" y="8155093"/>
            <a:ext cx="4601063" cy="130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4500">
                <a:solidFill>
                  <a:srgbClr val="0000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500">
                <a:uFill>
                  <a:solidFill>
                    <a:srgbClr val="FFFB00"/>
                  </a:solidFill>
                </a:uFill>
              </a:rPr>
              <a:t>Линия времени</a:t>
            </a:r>
            <a:endParaRPr b="1" sz="4500">
              <a:uFill>
                <a:solidFill>
                  <a:srgbClr val="FFFB00"/>
                </a:solidFill>
              </a:u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6"/>
      <p:bldP build="whole" bldLvl="1" animBg="1" rev="0" advAuto="0" spid="164" grpId="2"/>
      <p:bldP build="whole" bldLvl="1" animBg="1" rev="0" advAuto="0" spid="169" grpId="5"/>
      <p:bldP build="whole" bldLvl="1" animBg="1" rev="0" advAuto="0" spid="165" grpId="1"/>
      <p:bldP build="whole" bldLvl="1" animBg="1" rev="0" advAuto="0" spid="170" grpId="7"/>
      <p:bldP build="whole" bldLvl="1" animBg="1" rev="0" advAuto="0" spid="166" grpId="3"/>
      <p:bldP build="whole" bldLvl="1" animBg="1" rev="0" advAuto="0" spid="167" grpId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Но для чего же закон?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Для чего же закон? Он дан после </a:t>
            </a:r>
            <a:r>
              <a:rPr b="1" i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(после обетования данного Аврааму)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по причине преступлений, до времени пришествия семени, к которому [относится] обетование, и преподан через Ангелов, рукою посредника. (Гал.3:19)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66044" y="7744177"/>
            <a:ext cx="11878170" cy="1535290"/>
          </a:xfrm>
          <a:prstGeom prst="rightArrow">
            <a:avLst>
              <a:gd name="adj1" fmla="val 56769"/>
              <a:gd name="adj2" fmla="val 68553"/>
            </a:avLst>
          </a:prstGeom>
          <a:solidFill>
            <a:srgbClr val="FFA9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721724" y="164817"/>
            <a:ext cx="5108623" cy="171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 обетование 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2C79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Аврааму о Христе</a:t>
            </a:r>
            <a:endParaRPr b="1" sz="3800">
              <a:solidFill>
                <a:srgbClr val="FF2C79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176302" y="2316479"/>
            <a:ext cx="512516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2C79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" name="Shape 179"/>
          <p:cNvSpPr/>
          <p:nvPr/>
        </p:nvSpPr>
        <p:spPr>
          <a:xfrm rot="16200000">
            <a:off x="5323839" y="2799644"/>
            <a:ext cx="1230490" cy="8861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016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4285801" y="5651217"/>
            <a:ext cx="3234319" cy="1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через 430 лет</a:t>
            </a:r>
            <a:endParaRPr b="1" sz="36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475675" y="268675"/>
            <a:ext cx="3612491" cy="158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Бог дал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закон Израилю</a:t>
            </a:r>
            <a:endParaRPr b="1" sz="3600">
              <a:solidFill>
                <a:srgbClr val="FF7C00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0173546" y="2332284"/>
            <a:ext cx="512517" cy="552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7C00"/>
          </a:solidFill>
          <a:ln w="12700">
            <a:solidFill>
              <a:srgbClr val="FFFB00"/>
            </a:solidFill>
            <a:round/>
          </a:ln>
        </p:spPr>
        <p:txBody>
          <a:bodyPr lIns="72248" tIns="72248" rIns="72248" bIns="72248" anchor="ctr"/>
          <a:lstStyle/>
          <a:p>
            <a:pPr lvl="0" marL="40639" marR="40639" algn="l" defTabSz="914400">
              <a:defRPr b="1" sz="3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1128" y="2418079"/>
            <a:ext cx="11758508" cy="3738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Но для чего же тогда нужно было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 давать закон Израилю?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794063" y="3341511"/>
            <a:ext cx="836003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48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800">
                <a:solidFill>
                  <a:srgbClr val="FF7C00"/>
                </a:solidFill>
                <a:uFill>
                  <a:solidFill>
                    <a:srgbClr val="FFFB00"/>
                  </a:solidFill>
                </a:uFill>
              </a:rPr>
              <a:t>По причине преступлений.</a:t>
            </a:r>
            <a:endParaRPr b="1" sz="4800">
              <a:solidFill>
                <a:srgbClr val="FF7C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941252" y="3544711"/>
            <a:ext cx="7995665" cy="203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46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И до какого времени </a:t>
            </a:r>
            <a:endParaRPr b="1" sz="46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46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он (закон) был Богом дан?</a:t>
            </a:r>
            <a:endParaRPr b="1" sz="46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57573" y="2443197"/>
            <a:ext cx="12282312" cy="373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/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До времени пришествия 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40639" marR="40639" defTabSz="914400">
              <a:defRPr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семени, к которому [относится] обетование</a:t>
            </a:r>
            <a:endParaRPr b="1" sz="6400">
              <a:solidFill>
                <a:srgbClr val="FFFFFF"/>
              </a:solidFill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893682" y="8155093"/>
            <a:ext cx="4601063" cy="130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4500">
                <a:solidFill>
                  <a:srgbClr val="0000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500">
                <a:uFill>
                  <a:solidFill>
                    <a:srgbClr val="FFFB00"/>
                  </a:solidFill>
                </a:uFill>
              </a:rPr>
              <a:t>Линия времени</a:t>
            </a:r>
            <a:endParaRPr b="1" sz="4500">
              <a:uFill>
                <a:solidFill>
                  <a:srgbClr val="FFFB00"/>
                </a:solidFill>
              </a:u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6" dur="20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xi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15" dur="2000" fill="hold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nodeType="afterEffect" presetClass="exi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28" dur="2000" fill="hold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184" grpId="2"/>
      <p:bldP build="whole" bldLvl="1" animBg="1" rev="0" advAuto="0" spid="184" grpId="3"/>
      <p:bldP build="whole" bldLvl="1" animBg="1" rev="0" advAuto="0" spid="183" grpId="1"/>
      <p:bldP build="whole" bldLvl="1" animBg="1" rev="0" advAuto="0" spid="185" grpId="6"/>
      <p:bldP build="whole" bldLvl="1" animBg="1" rev="0" advAuto="0" spid="186" grpId="5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body" idx="1"/>
          </p:nvPr>
        </p:nvSpPr>
        <p:spPr>
          <a:xfrm>
            <a:off x="-1" y="474133"/>
            <a:ext cx="13004802" cy="798801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500"/>
              </a:spcBef>
              <a:buSzPct val="57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Для чего же закон? Он дан после </a:t>
            </a:r>
            <a:r>
              <a:rPr i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(после обетования данного Аврааму)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по причине преступлений, до времени пришествия семени, к которому [относится] обетование, и преподан через Ангелов, рукою посредника. (Гал.3:19)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	</a:t>
            </a: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>
              <a:spcBef>
                <a:spcPts val="5500"/>
              </a:spcBef>
              <a:buSzPct val="57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</a:t>
            </a:r>
            <a:r>
              <a:rPr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Итак закон противен обетованиям Божиим?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Никак! Ибо если бы дан был закон, могущий животворить, то подлинно праведность была бы от закона; (Гал.3:21)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-1" y="284479"/>
            <a:ext cx="13004802" cy="295769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Закон дан после </a:t>
            </a:r>
            <a:r>
              <a:rPr i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(после обетования данного Аврааму)</a:t>
            </a:r>
            <a:r>
              <a:rPr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 по причине преступлений. Как это понять?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9670" y="3242168"/>
            <a:ext cx="12749673" cy="651143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500"/>
              </a:spcBef>
              <a:buSzPct val="5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Люди грешили, но по совести уже не чувствовали себя виновными.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>
              <a:spcBef>
                <a:spcPts val="5500"/>
              </a:spcBef>
              <a:buSzPct val="5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По этой причине Бог дал людям закон, чтоб грешник видел себя грешником.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spcBef>
                <a:spcPts val="5500"/>
              </a:spcBef>
              <a:buSzPct val="5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…потому что, где нет закона, нет и преступления. (Рим.4:15)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75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175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175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175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0" y="171590"/>
            <a:ext cx="13004800" cy="3609068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…где нет закона, нет и преступления. (Рим.4:15) </a:t>
            </a:r>
            <a:br>
              <a:rPr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…до закона </a:t>
            </a:r>
            <a:r>
              <a:rPr b="1" sz="48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грех был в мире</a:t>
            </a: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, но грех не вменяется, пока нет закона (Рим.5:13). </a:t>
            </a:r>
            <a:br>
              <a:rPr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0" y="3810798"/>
            <a:ext cx="13004800" cy="5942803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lnSpc>
                <a:spcPct val="90000"/>
              </a:lnSpc>
              <a:spcBef>
                <a:spcPts val="5900"/>
              </a:spcBef>
              <a:buSzPct val="54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Поясним: </a:t>
            </a:r>
            <a:r>
              <a:rPr b="1"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В государстве все жили счастливо.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76421" indent="-535781">
              <a:lnSpc>
                <a:spcPct val="90000"/>
              </a:lnSpc>
              <a:spcBef>
                <a:spcPts val="5900"/>
              </a:spcBef>
              <a:buSzPct val="54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Но вот кто-то научил людей употреблять наркотик.</a:t>
            </a:r>
            <a:endParaRPr b="1" sz="50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576421" indent="-535781">
              <a:lnSpc>
                <a:spcPct val="90000"/>
              </a:lnSpc>
              <a:spcBef>
                <a:spcPts val="5900"/>
              </a:spcBef>
              <a:buSzPct val="54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Теперь люди умирают от наркотика.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body" idx="1"/>
          </p:nvPr>
        </p:nvSpPr>
        <p:spPr>
          <a:xfrm>
            <a:off x="-1" y="36124"/>
            <a:ext cx="13004802" cy="971747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Но закона запрещающего распространение наркотика в стране нет.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А значит распространителей наркотиков нельзя назвать преступниками.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Распространители тоже не чувствуют себя преступниками, так как они ничего не преступают (закона ведь нет).</a:t>
            </a:r>
            <a:endParaRPr b="1" sz="44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Но есть факт - </a:t>
            </a:r>
            <a:r>
              <a:rPr b="1" sz="4400" u="sng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люди умирают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.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Но вот власти страны издают закон, запрещающий распространение наркотиков. 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spcBef>
                <a:spcPts val="1600"/>
              </a:spcBef>
              <a:buSzPct val="41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Наказание за нарушение тюрьма.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xfrm>
            <a:off x="626798" y="581421"/>
            <a:ext cx="11755107" cy="8693217"/>
          </a:xfrm>
          <a:prstGeom prst="rect">
            <a:avLst/>
          </a:prstGeom>
        </p:spPr>
        <p:txBody>
          <a:bodyPr/>
          <a:lstStyle/>
          <a:p>
            <a:pPr lvl="0" marL="0" indent="0" algn="ctr" defTabSz="429768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72">
                <a:latin typeface="Arial Bold"/>
                <a:ea typeface="Arial Bold"/>
                <a:cs typeface="Arial Bold"/>
                <a:sym typeface="Arial Bold"/>
              </a:rPr>
              <a:t>Новый Завет уточняет то, о чем сказано в Ветхом Завете</a:t>
            </a:r>
            <a:endParaRPr sz="3572">
              <a:latin typeface="Arial Bold"/>
              <a:ea typeface="Arial Bold"/>
              <a:cs typeface="Arial Bold"/>
              <a:sym typeface="Arial Bold"/>
            </a:endParaRPr>
          </a:p>
          <a:p>
            <a:pPr lvl="0" marL="214884" indent="-214884" defTabSz="429768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914">
                <a:latin typeface="Verdana"/>
                <a:ea typeface="Verdana"/>
                <a:cs typeface="Verdana"/>
                <a:sym typeface="Verdana"/>
              </a:rPr>
              <a:t>НЗ о церемониальном аспекте Закона. </a:t>
            </a:r>
            <a:endParaRPr sz="2914">
              <a:latin typeface="Verdana"/>
              <a:ea typeface="Verdana"/>
              <a:cs typeface="Verdana"/>
              <a:sym typeface="Verdana"/>
            </a:endParaRPr>
          </a:p>
          <a:p>
            <a:pPr lvl="0" marL="214884" indent="-214884" defTabSz="429768">
              <a:spcBef>
                <a:spcPts val="11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2914">
                <a:latin typeface="Verdana"/>
                <a:ea typeface="Verdana"/>
                <a:cs typeface="Verdana"/>
                <a:sym typeface="Verdana"/>
              </a:rPr>
              <a:t>Закон, имея тень будущих благ, а не самый образ вещей, одними и теми же жертвами, каждый год постоянно приносимыми, никогда не может сделать совершенными приходящих [с ними]. Иначе перестали бы приносить [их], потому что приносящие жертву, быв очищены однажды, не имели бы уже никакого сознания грехов. Но жертвами каждогодно напоминается о грехах, Ибо невозможно, чтобы кровь тельцов и козлов уничтожала грехи (Евр.10:1-4)</a:t>
            </a:r>
            <a:endParaRPr sz="2914">
              <a:latin typeface="Verdana"/>
              <a:ea typeface="Verdana"/>
              <a:cs typeface="Verdana"/>
              <a:sym typeface="Verdana"/>
            </a:endParaRPr>
          </a:p>
          <a:p>
            <a:pPr lvl="0" marL="214884" indent="-214884" defTabSz="429768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914">
                <a:latin typeface="Verdana"/>
                <a:ea typeface="Verdana"/>
                <a:cs typeface="Verdana"/>
                <a:sym typeface="Verdana"/>
              </a:rPr>
              <a:t>Кажется, что этот текст противоречит текстам ВЗ, который утверждал, что человек получал прощение на основании покаяния и соответствующего жертвоприношения.</a:t>
            </a:r>
            <a:endParaRPr sz="2914">
              <a:latin typeface="Verdana"/>
              <a:ea typeface="Verdana"/>
              <a:cs typeface="Verdana"/>
              <a:sym typeface="Verdana"/>
            </a:endParaRPr>
          </a:p>
          <a:p>
            <a:pPr lvl="0" marL="214884" indent="-214884" defTabSz="429768">
              <a:spcBef>
                <a:spcPts val="11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914">
                <a:latin typeface="Verdana"/>
                <a:ea typeface="Verdana"/>
                <a:cs typeface="Verdana"/>
                <a:sym typeface="Verdana"/>
              </a:rPr>
              <a:t>Проясним это при помощи аналогии. 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body" idx="1"/>
          </p:nvPr>
        </p:nvSpPr>
        <p:spPr>
          <a:xfrm>
            <a:off x="-1" y="512515"/>
            <a:ext cx="13004802" cy="8972410"/>
          </a:xfrm>
          <a:prstGeom prst="rect">
            <a:avLst/>
          </a:prstGeom>
        </p:spPr>
        <p:txBody>
          <a:bodyPr/>
          <a:lstStyle/>
          <a:p>
            <a:pPr lvl="0" marL="447833" indent="-407193">
              <a:lnSpc>
                <a:spcPct val="80000"/>
              </a:lnSpc>
              <a:spcBef>
                <a:spcPts val="2200"/>
              </a:spcBef>
              <a:buSzPct val="48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Можно ли теперь сказать: </a:t>
            </a:r>
            <a:r>
              <a:rPr b="1"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«Если бы не этот закон, то люди (распространители наркотиков) НЕ БЫЛИ БЫ ПРЕСТУПНИКАМИ»?</a:t>
            </a:r>
            <a:b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endParaRPr sz="3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 marL="447833" indent="-407193">
              <a:lnSpc>
                <a:spcPct val="80000"/>
              </a:lnSpc>
              <a:spcBef>
                <a:spcPts val="2200"/>
              </a:spcBef>
              <a:buSzPct val="48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Они не были бы преступниками </a:t>
            </a:r>
            <a:r>
              <a:rPr b="1" sz="3800" u="sng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только в своих глазах</a:t>
            </a:r>
            <a:r>
              <a:rPr b="1" sz="3800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 </a:t>
            </a: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(из-за отсутствия закона), но в глазах всех людей, они </a:t>
            </a:r>
            <a:r>
              <a:rPr b="1"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ПРЕСТУПНИКИ по факту последствий </a:t>
            </a: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- гибнут люди.</a:t>
            </a:r>
            <a:br>
              <a:rPr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endParaRPr sz="38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 marL="447833" indent="-407193">
              <a:lnSpc>
                <a:spcPct val="80000"/>
              </a:lnSpc>
              <a:spcBef>
                <a:spcPts val="2200"/>
              </a:spcBef>
              <a:buSzPct val="48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Вывод - государственный закон, выявил преступников, которые ДО закона преступниками не считались, хоть по сути ими были.</a:t>
            </a:r>
            <a:br>
              <a:rPr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endParaRPr sz="38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 marL="447833" indent="-407193">
              <a:lnSpc>
                <a:spcPct val="80000"/>
              </a:lnSpc>
              <a:spcBef>
                <a:spcPts val="2200"/>
              </a:spcBef>
              <a:buSzPct val="48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 и преступникам показал, что они преступники.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9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9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9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9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9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body" idx="1"/>
          </p:nvPr>
        </p:nvSpPr>
        <p:spPr>
          <a:xfrm>
            <a:off x="650239" y="722488"/>
            <a:ext cx="11704322" cy="9031113"/>
          </a:xfrm>
          <a:prstGeom prst="rect">
            <a:avLst/>
          </a:prstGeom>
        </p:spPr>
        <p:txBody>
          <a:bodyPr/>
          <a:lstStyle/>
          <a:p>
            <a:pPr lvl="0" marL="447833" indent="-407193">
              <a:spcBef>
                <a:spcPts val="12100"/>
              </a:spcBef>
              <a:buSzPct val="56874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Для чего же закон? Он дан после </a:t>
            </a:r>
            <a:r>
              <a:rPr b="1" i="1"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(после обетования данного Аврааму)</a:t>
            </a: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по причине преступлений, до времени пришествия семени, к которому [относится] обетование, и преподан через Ангелов, рукою посредника. (Гал.3:19)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447833" indent="-407193">
              <a:spcBef>
                <a:spcPts val="12100"/>
              </a:spcBef>
              <a:buSzPct val="56874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</a:t>
            </a:r>
            <a:r>
              <a:rPr b="1" sz="38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Итак закон противен обетованиям Божиим?</a:t>
            </a:r>
            <a:r>
              <a:rPr b="1" sz="38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Никак! Ибо если бы дан был закон, могущий животворить, то подлинно праведность была бы от закона; (Гал.3:21)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395110" y="90310"/>
            <a:ext cx="12354562" cy="2564837"/>
          </a:xfrm>
          <a:prstGeom prst="rect">
            <a:avLst/>
          </a:prstGeom>
        </p:spPr>
        <p:txBody>
          <a:bodyPr/>
          <a:lstStyle>
            <a:lvl1pPr>
              <a:defRPr sz="5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 не был призван животворить, или привести к совершенству.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650239" y="2510648"/>
            <a:ext cx="11704322" cy="747776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8100"/>
              </a:spcBef>
              <a:buSzPct val="49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</a:t>
            </a:r>
            <a:r>
              <a:rPr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Итак закон противен обетованиям Божиим?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Никак! Ибо если бы дан был закон, могущий животворить, то подлинно праведность была бы от закона; (Гал.3:21)</a:t>
            </a: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>
              <a:spcBef>
                <a:spcPts val="8100"/>
              </a:spcBef>
              <a:buSzPct val="49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…Закон ничего не довел до совершенства… (Евр.7:19).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-1" y="-1"/>
            <a:ext cx="13004802" cy="240679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…Закон ничего не довел до совершенства… </a:t>
            </a:r>
            <a:r>
              <a:rPr b="1" sz="5600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Евр.7:19</a:t>
            </a: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-1" y="3034453"/>
            <a:ext cx="13004802" cy="6719148"/>
          </a:xfrm>
          <a:prstGeom prst="rect">
            <a:avLst/>
          </a:prstGeom>
        </p:spPr>
        <p:txBody>
          <a:bodyPr/>
          <a:lstStyle/>
          <a:p>
            <a:pPr lvl="0" marL="520700" indent="-480059">
              <a:spcBef>
                <a:spcPts val="4800"/>
              </a:spcBef>
              <a:buSzPct val="39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Совершенный Бог (Иов 37:16).</a:t>
            </a:r>
            <a:endParaRPr b="1" sz="56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520700" indent="-480059">
              <a:spcBef>
                <a:spcPts val="4800"/>
              </a:spcBef>
              <a:buSzPct val="39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Дал Израилю совершенный закон (Псалом 18:8). </a:t>
            </a:r>
            <a:endParaRPr b="1" sz="56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 marL="520700" indent="-480059">
              <a:spcBef>
                <a:spcPts val="4800"/>
              </a:spcBef>
              <a:buSzPct val="39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Как же «совершенный закон» не довёл до совершенства 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"/>
          </p:nvPr>
        </p:nvSpPr>
        <p:spPr>
          <a:xfrm>
            <a:off x="-1" y="-1"/>
            <a:ext cx="13004802" cy="975360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5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Бог и не давал закон с целью, чтобы </a:t>
            </a:r>
            <a:r>
              <a:rPr b="1" sz="4400" u="sng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им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могли усовершенствоваться.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25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Закон был дан с целью привести людей к Тому Кто может усовершенствовать. </a:t>
            </a:r>
            <a:endParaRPr b="1" sz="4400">
              <a:solidFill>
                <a:srgbClr val="FFA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A900"/>
                </a:solidFill>
              </a:uFill>
            </a:endParaRPr>
          </a:p>
          <a:p>
            <a:pPr lvl="0">
              <a:spcBef>
                <a:spcPts val="25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И с этой ролью закон прекрасно справился.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25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Подобно, как после крушения корабля, тонущим бросают на воду спасательные круги, они предназначены не для того, чтобы на них переплыть океан, а чтобы на них продержаться до прибытия  корабля.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-1" y="-1"/>
            <a:ext cx="13004802" cy="19552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Тогда в чем </a:t>
            </a:r>
            <a:r>
              <a:rPr sz="56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совершенство</a:t>
            </a:r>
            <a:r>
              <a:rPr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 закона, не приводящий к совершенству ? 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-1" y="2275839"/>
            <a:ext cx="13004802" cy="747776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2C7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2C79"/>
                  </a:solidFill>
                </a:uFill>
              </a:rPr>
              <a:t>Проясним 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- ваш ребёнок пошёл в первый класс. Но как только ребенок переходит в руки учителя вся функция «детоводителя» заканчивается. Дальше за ребёнка отвечает учитель.</a:t>
            </a:r>
            <a:b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>
              <a:lnSpc>
                <a:spcPct val="90000"/>
              </a:lnSpc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Закон, как детоводитель, прекрасно справился с этой задачей. - Галат.3:24,25.</a:t>
            </a:r>
            <a:br>
              <a:rPr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650239" y="-1"/>
            <a:ext cx="11704322" cy="2289388"/>
          </a:xfrm>
          <a:prstGeom prst="rect">
            <a:avLst/>
          </a:prstGeom>
        </p:spPr>
        <p:txBody>
          <a:bodyPr/>
          <a:lstStyle>
            <a:lvl1pPr>
              <a:defRPr b="1" sz="5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 призван быть детоводителем  ко Христу.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650239" y="2740942"/>
            <a:ext cx="11704322" cy="7012659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1" i="1" sz="50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Итак закон был для нас детоводителем ко Христу, дабы нам оправдаться верою; по пришествии же веры, мы уже не под руководством детоводителя. (Гал.3:24,25)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7336" indent="-486696"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…но Писание всех заключило под грехом, дабы обетование верующим дано было по вере в Иисуса Христа. 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А до пришествия веры мы заключены были под стражею закона,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до того [времени], как надлежало открыться вере. (Гал.3:22,23)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650239" y="-1"/>
            <a:ext cx="11704322" cy="232777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Павел о законе в Гал.3:15-20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-1" y="2555804"/>
            <a:ext cx="13004802" cy="7197797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Павел сравнивает </a:t>
            </a:r>
            <a:r>
              <a:rPr b="1" sz="4400" u="sng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завет с Авраамом</a:t>
            </a: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80000"/>
              </a:lnSpc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(о семени) 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с </a:t>
            </a:r>
            <a:r>
              <a:rPr b="1" sz="4400" u="sng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законом данным Израилю через Моисея,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Он побуждает поразмышлять логически , что выше по значимости: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2200"/>
              </a:spcBef>
              <a:buClr>
                <a:srgbClr val="FFA900"/>
              </a:buClr>
              <a:buSzPct val="100000"/>
              <a:buChar char=""/>
              <a:defRPr sz="1800">
                <a:solidFill>
                  <a:srgbClr val="000000"/>
                </a:solidFill>
                <a:uFillTx/>
              </a:defRPr>
            </a:pPr>
            <a:r>
              <a:rPr b="1" sz="4400" u="sng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Завет с Авраамом</a:t>
            </a: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 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, данный без посредника (ст.20)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2200"/>
              </a:spcBef>
              <a:buClr>
                <a:srgbClr val="FFA900"/>
              </a:buClr>
              <a:buSzPct val="100000"/>
              <a:buChar char=""/>
              <a:defRPr sz="1800">
                <a:solidFill>
                  <a:srgbClr val="000000"/>
                </a:solidFill>
                <a:uFillTx/>
              </a:defRPr>
            </a:pPr>
            <a:r>
              <a:rPr b="1" sz="4400" u="sng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Или закон Израиля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, данный через посредника (Моисея и ангелов)?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body" idx="1"/>
          </p:nvPr>
        </p:nvSpPr>
        <p:spPr>
          <a:xfrm>
            <a:off x="-1" y="1702364"/>
            <a:ext cx="13004802" cy="7782561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lnSpc>
                <a:spcPct val="90000"/>
              </a:lnSpc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Ст.20 Павел даёт понять, что </a:t>
            </a: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завет с Авраамом</a:t>
            </a: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,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2900"/>
              </a:spcBef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Во-первых, был дан </a:t>
            </a:r>
            <a:r>
              <a:rPr b="1" sz="4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раньше закона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;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2900"/>
              </a:spcBef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Во-вторых, был дан </a:t>
            </a:r>
            <a:r>
              <a:rPr b="1" sz="4400" u="sng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без посредника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,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52767">
              <a:lnSpc>
                <a:spcPct val="90000"/>
              </a:lnSpc>
              <a:spcBef>
                <a:spcPts val="2900"/>
              </a:spcBef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то есть напрямую, лицом к лицу ; </a:t>
            </a:r>
            <a:r>
              <a:rPr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endParaRPr sz="4400">
              <a:solidFill>
                <a:srgbClr val="FFD3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D300"/>
                </a:solidFill>
              </a:uFill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lvl="0">
              <a:lnSpc>
                <a:spcPct val="90000"/>
              </a:lnSpc>
              <a:spcBef>
                <a:spcPts val="2900"/>
              </a:spcBef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А закон Моисеев был дан </a:t>
            </a:r>
            <a:r>
              <a:rPr b="1" sz="4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позже,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52767">
              <a:lnSpc>
                <a:spcPct val="90000"/>
              </a:lnSpc>
              <a:spcBef>
                <a:spcPts val="2900"/>
              </a:spcBef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через посредника (Моисея и ангела) и не навсегда, а временно до времени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 пришествия «семени» (Христа) ст.19.</a:t>
            </a:r>
          </a:p>
        </p:txBody>
      </p:sp>
      <p:sp>
        <p:nvSpPr>
          <p:cNvPr id="224" name="Shape 224"/>
          <p:cNvSpPr/>
          <p:nvPr/>
        </p:nvSpPr>
        <p:spPr>
          <a:xfrm>
            <a:off x="452684" y="435751"/>
            <a:ext cx="12300374" cy="102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b">
            <a:spAutoFit/>
          </a:bodyPr>
          <a:lstStyle>
            <a:lvl1pPr marL="40639" marR="40639" defTabSz="914400">
              <a:buClr>
                <a:srgbClr val="FFFFFF"/>
              </a:buClr>
              <a:buFont typeface="Arial"/>
              <a:def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 в Гал.3:15-20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7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7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7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body" idx="1"/>
          </p:nvPr>
        </p:nvSpPr>
        <p:spPr>
          <a:xfrm>
            <a:off x="626798" y="581421"/>
            <a:ext cx="11755107" cy="8693217"/>
          </a:xfrm>
          <a:prstGeom prst="rect">
            <a:avLst/>
          </a:prstGeom>
        </p:spPr>
        <p:txBody>
          <a:bodyPr/>
          <a:lstStyle/>
          <a:p>
            <a:pPr lvl="0" marL="226313" indent="-226313" defTabSz="452627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69">
                <a:latin typeface="Verdana"/>
                <a:ea typeface="Verdana"/>
                <a:cs typeface="Verdana"/>
                <a:sym typeface="Verdana"/>
              </a:rPr>
              <a:t>Жертвоприношения ВЗ можно сравнить с чеком, который используется для оплаты счета. </a:t>
            </a:r>
            <a:endParaRPr sz="3069">
              <a:latin typeface="Verdana"/>
              <a:ea typeface="Verdana"/>
              <a:cs typeface="Verdana"/>
              <a:sym typeface="Verdana"/>
            </a:endParaRPr>
          </a:p>
          <a:p>
            <a:pPr lvl="0" marL="226313" indent="-226313" defTabSz="452627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69">
                <a:latin typeface="Verdana"/>
                <a:ea typeface="Verdana"/>
                <a:cs typeface="Verdana"/>
                <a:sym typeface="Verdana"/>
              </a:rPr>
              <a:t>С одной стороны, счет оплачен, когда чек выдан получателю; но с другой стороны, счет не оплачен до тех пор, пока не будет осуществлен перевод наличных денег, символом которых является чек. </a:t>
            </a:r>
            <a:endParaRPr sz="3069">
              <a:latin typeface="Verdana"/>
              <a:ea typeface="Verdana"/>
              <a:cs typeface="Verdana"/>
              <a:sym typeface="Verdana"/>
            </a:endParaRPr>
          </a:p>
          <a:p>
            <a:pPr lvl="0" marL="226313" indent="-226313" defTabSz="452627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69">
                <a:latin typeface="Verdana"/>
                <a:ea typeface="Verdana"/>
                <a:cs typeface="Verdana"/>
                <a:sym typeface="Verdana"/>
              </a:rPr>
              <a:t>Подобным образом ветхозаветные жертвоприношения очищали верующих от грехов, но окончательный расчет "наличностью" произошел тогда, когда Христос умер, оплатив счет. </a:t>
            </a:r>
            <a:endParaRPr sz="3069">
              <a:latin typeface="Verdana"/>
              <a:ea typeface="Verdana"/>
              <a:cs typeface="Verdana"/>
              <a:sym typeface="Verdana"/>
            </a:endParaRPr>
          </a:p>
          <a:p>
            <a:pPr lvl="0" marL="226313" indent="-226313" defTabSz="452627">
              <a:spcBef>
                <a:spcPts val="28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069">
                <a:latin typeface="Verdana"/>
                <a:ea typeface="Verdana"/>
                <a:cs typeface="Verdana"/>
                <a:sym typeface="Verdana"/>
              </a:rPr>
              <a:t>Ибо </a:t>
            </a:r>
            <a:r>
              <a:rPr b="1" sz="3069">
                <a:latin typeface="Verdana"/>
                <a:ea typeface="Verdana"/>
                <a:cs typeface="Verdana"/>
                <a:sym typeface="Verdana"/>
              </a:rPr>
              <a:t>невозможно, чтобы кровь тельцов и козлов уничтожала грехи</a:t>
            </a:r>
            <a:r>
              <a:rPr sz="3069">
                <a:latin typeface="Verdana"/>
                <a:ea typeface="Verdana"/>
                <a:cs typeface="Verdana"/>
                <a:sym typeface="Verdana"/>
              </a:rPr>
              <a:t> (Евр.10:4)</a:t>
            </a:r>
            <a:endParaRPr sz="3069">
              <a:latin typeface="Verdana"/>
              <a:ea typeface="Verdana"/>
              <a:cs typeface="Verdana"/>
              <a:sym typeface="Verdana"/>
            </a:endParaRPr>
          </a:p>
          <a:p>
            <a:pPr lvl="0" marL="226313" indent="-226313" defTabSz="452627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69">
                <a:latin typeface="Verdana"/>
                <a:ea typeface="Verdana"/>
                <a:cs typeface="Verdana"/>
                <a:sym typeface="Verdana"/>
              </a:rPr>
              <a:t>Также важно подчеркнуть, что церемониальный закон был исполнен, а не аннулирован или упразднен (Мтф.5,17-19).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7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Как понять слова Павла?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40904" y="2215713"/>
            <a:ext cx="12700080" cy="7817288"/>
          </a:xfrm>
          <a:prstGeom prst="rect">
            <a:avLst/>
          </a:prstGeom>
        </p:spPr>
        <p:txBody>
          <a:bodyPr/>
          <a:lstStyle/>
          <a:p>
            <a:pPr lvl="0" marL="421640" indent="-381000">
              <a:spcBef>
                <a:spcPts val="31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Но посредник при одном не бывает, а Бог один (Гал. 3:20)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421640" indent="-381000">
              <a:spcBef>
                <a:spcPts val="31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Обетование Аврааму дано Богом, но о ком это обетование?</a:t>
            </a:r>
            <a:endParaRPr b="1" sz="4400">
              <a:solidFill>
                <a:srgbClr val="FFFFFF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421640" indent="-381000">
              <a:spcBef>
                <a:spcPts val="31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О семени Авраама или о Христе - а Он Бог.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421640" indent="-381000">
              <a:spcBef>
                <a:spcPts val="31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Обетование Аврааму было дано Богом о Боге, потому и посредника не бывает.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8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8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8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650239" y="-1"/>
            <a:ext cx="11704322" cy="2210366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51421" y="1784773"/>
            <a:ext cx="12901957" cy="7887071"/>
          </a:xfrm>
          <a:prstGeom prst="rect">
            <a:avLst/>
          </a:prstGeom>
        </p:spPr>
        <p:txBody>
          <a:bodyPr/>
          <a:lstStyle/>
          <a:p>
            <a:pPr lvl="0" marL="269240" indent="-228600">
              <a:spcBef>
                <a:spcPts val="6900"/>
              </a:spcBef>
              <a:buClr>
                <a:srgbClr val="EBEBEB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1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Закон не был предназначен для постоянного руководства, но он призван быть детоводителем  ко Христу, Который и делает человека праведным чрез веру.</a:t>
            </a:r>
            <a:endParaRPr b="1" sz="41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09879" indent="-228600">
              <a:spcBef>
                <a:spcPts val="6900"/>
              </a:spcBef>
              <a:buClr>
                <a:srgbClr val="EBEBEB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i="1" sz="41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…потому что конец закона — Христос, к праведности всякого верующего. (Рим.10:4)</a:t>
            </a:r>
            <a:endParaRPr b="1" i="1" sz="41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309879" indent="-228600">
              <a:spcBef>
                <a:spcPts val="6900"/>
              </a:spcBef>
              <a:buClr>
                <a:srgbClr val="EBEBEB"/>
              </a:buClr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i="1" sz="41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Итак, мы уничтожаем закон верою? Никак; но закон утверждаем (Рим. 3:31)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body" idx="1"/>
          </p:nvPr>
        </p:nvSpPr>
        <p:spPr>
          <a:xfrm>
            <a:off x="0" y="107742"/>
            <a:ext cx="13004800" cy="9645859"/>
          </a:xfrm>
          <a:prstGeom prst="rect">
            <a:avLst/>
          </a:prstGeom>
        </p:spPr>
        <p:txBody>
          <a:bodyPr/>
          <a:lstStyle/>
          <a:p>
            <a:pPr lvl="0" marL="368300" indent="-368300">
              <a:lnSpc>
                <a:spcPct val="90000"/>
              </a:lnSpc>
              <a:buSzPct val="56874"/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Но [пророк], укоряя их, говорит: вот, наступают дни, говорит Господь, когда Я заключу с домом Израиля и с домом Иуды 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новый завет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не такой завет, какой Я заключил с отцами их в то время, когда взял их за руку, чтобы вывести их из земли Египетской, потому что они не пребыли в том завете Моем, и Я пренебрег их, говорит Господь. 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Вот завет, который завещаю дому Израилеву после тех дней, говорит Господь: вложу законы Мои в мысли их, и напишу их на сердцах их; 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 буду их Богом, а они будут Моим народом. И не будет учить каждый ближнего своего и каждый брата своего, говоря: познай Господа; потому что все, от малого до большого, будут знать Меня, потому что Я буду милостив к неправдам их, и грехов их и беззаконий их не воспомяну более. 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Говоря "новый", показал ветхость первого; а ветшающее и стареющее близко к уничтожению. </a:t>
            </a:r>
            <a:r>
              <a:rPr sz="4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(Евр.8:8-13)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9240" indent="-228600">
              <a:spcBef>
                <a:spcPts val="8600"/>
              </a:spcBef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«Потому что с переменою священства необходимо быть перемене и закона». Евр.7:12 </a:t>
            </a:r>
            <a:endParaRPr b="1" sz="46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69240" indent="-228600">
              <a:spcBef>
                <a:spcPts val="8600"/>
              </a:spcBef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6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И уставы, обязательные в условиях одного завета, не обязательно являются таковыми в условиях другого завета, хотя и тот, и другой основаны на нравственном характере Бога.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862470" y="-1"/>
            <a:ext cx="11279860" cy="1727201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Оценка Закона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-1" y="2316479"/>
            <a:ext cx="13004802" cy="7437122"/>
          </a:xfrm>
          <a:prstGeom prst="rect">
            <a:avLst/>
          </a:prstGeom>
        </p:spPr>
        <p:txBody>
          <a:bodyPr/>
          <a:lstStyle/>
          <a:p>
            <a:pPr lvl="0" marL="802640" indent="-762000">
              <a:lnSpc>
                <a:spcPct val="80000"/>
              </a:lnSpc>
              <a:spcBef>
                <a:spcPts val="7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Ветхий Завет (Закон) – это Завет, связующее соглашение, между двумя сторонами (Богом и Израилем).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802640" indent="-762000">
              <a:lnSpc>
                <a:spcPct val="80000"/>
              </a:lnSpc>
              <a:spcBef>
                <a:spcPts val="7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Ветхий Завет – это не Завет христиан.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802640" indent="-762000">
              <a:lnSpc>
                <a:spcPct val="80000"/>
              </a:lnSpc>
              <a:spcBef>
                <a:spcPts val="7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А значит - ни одна статья закона ВЗ напрямую не распространяется на христиан если она заново не сформулирована в НЗ.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8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862470" y="-1"/>
            <a:ext cx="11279860" cy="1519486"/>
          </a:xfrm>
          <a:prstGeom prst="rect">
            <a:avLst/>
          </a:prstGeom>
        </p:spPr>
        <p:txBody>
          <a:bodyPr anchor="b"/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Оценка Закона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-1" y="2521937"/>
            <a:ext cx="13004802" cy="7231664"/>
          </a:xfrm>
          <a:prstGeom prst="rect">
            <a:avLst/>
          </a:prstGeom>
        </p:spPr>
        <p:txBody>
          <a:bodyPr/>
          <a:lstStyle/>
          <a:p>
            <a:pPr lvl="0" marL="802640" indent="-762000"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Как например в Матф.5.</a:t>
            </a:r>
            <a:endParaRPr sz="62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914400" indent="-914400"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A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A900"/>
                  </a:solidFill>
                </a:uFill>
              </a:rPr>
              <a:t>Иисус говорил – «…</a:t>
            </a: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Вы слышали, что сказано древним…» 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914400" indent="-914400"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А затем Он говорит –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</a:t>
            </a: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«…а Я говорю вам…» - и предлагает новую формулировку.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914400" indent="-914400"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Эта новая формулировка и есть теперь заповедь для христианина НЗ.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1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Оценка Закона</a:t>
            </a:r>
          </a:p>
        </p:txBody>
      </p:sp>
      <p:sp>
        <p:nvSpPr>
          <p:cNvPr id="244" name="Shape 244"/>
          <p:cNvSpPr/>
          <p:nvPr/>
        </p:nvSpPr>
        <p:spPr>
          <a:xfrm>
            <a:off x="-1" y="2761262"/>
            <a:ext cx="13022863" cy="679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lvl="0" marL="802640" marR="40639" indent="-762000" algn="l" defTabSz="914400">
              <a:lnSpc>
                <a:spcPct val="80000"/>
              </a:lnSpc>
              <a:spcBef>
                <a:spcPts val="7000"/>
              </a:spcBef>
              <a:buClr>
                <a:srgbClr val="AAADFF"/>
              </a:buClr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5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rPr>
              <a:t>Весь закон Ветхого Завета это Слово Божье, но не заповедь для христиан</a:t>
            </a:r>
            <a:endParaRPr b="1" sz="56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802640" marR="40639" indent="-762000" algn="l" defTabSz="914400">
              <a:lnSpc>
                <a:spcPct val="80000"/>
              </a:lnSpc>
              <a:spcBef>
                <a:spcPts val="7000"/>
              </a:spcBef>
              <a:buClr>
                <a:srgbClr val="AAADFF"/>
              </a:buClr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Только то что обновлено из Ветхого Завета в учении Иисуса Христа  и Апостолов в Новом Завете является заповедью для христиан.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4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255128" y="-142241"/>
            <a:ext cx="12284570" cy="2989299"/>
          </a:xfrm>
          <a:prstGeom prst="rect">
            <a:avLst/>
          </a:prstGeom>
        </p:spPr>
        <p:txBody>
          <a:bodyPr/>
          <a:lstStyle>
            <a:lvl1pPr>
              <a:defRPr b="1" sz="5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Только то что обновлено из ВЗ в НЗ является заповедью для христиан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467359" y="3236806"/>
            <a:ext cx="11674971" cy="6529495"/>
          </a:xfrm>
          <a:prstGeom prst="rect">
            <a:avLst/>
          </a:prstGeom>
        </p:spPr>
        <p:txBody>
          <a:bodyPr/>
          <a:lstStyle/>
          <a:p>
            <a:pPr lvl="0" marL="269240" indent="-228600">
              <a:buSzPct val="10000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 </a:t>
            </a:r>
            <a:r>
              <a:rPr b="1" sz="50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…упразднив вражду Плотию Своею, а закон заповедей учением, дабы из двух создать в Себе Самом одного нового человека, устрояя мир, (Еф.2:15)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7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body" idx="1"/>
          </p:nvPr>
        </p:nvSpPr>
        <p:spPr>
          <a:xfrm>
            <a:off x="61284" y="452684"/>
            <a:ext cx="12882233" cy="9175610"/>
          </a:xfrm>
          <a:prstGeom prst="rect">
            <a:avLst/>
          </a:prstGeom>
        </p:spPr>
        <p:txBody>
          <a:bodyPr/>
          <a:lstStyle/>
          <a:p>
            <a:pPr lvl="0" marL="40639" indent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Тогда восстали некоторые из фарисейской ереси уверовавшие и говорили, что должно обрезывать [язычников] и </a:t>
            </a: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заповедывать соблюдать закон Моисеев</a:t>
            </a: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. Апостолы и пресвитеры собрались для рассмотрения сего дела. По долгом рассуждении Петр, встав, сказал им: мужи братия! вы знаете, что Бог от дней первых избрал из нас [меня], чтобы из уст моих язычники услышали слово Евангелия и уверовали; и Сердцеведец Бог дал им свидетельство, даровав им Духа Святаго, как и нам; и не положил никакого различия между нами и ими, верою очистив сердца их. </a:t>
            </a: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Что же вы ныне искушаете Бога, [желая] возложить на выи учеников иго, которого не могли понести ни отцы наши, ни мы? </a:t>
            </a: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Но мы веруем, что благодатию Господа Иисуса Христа спасемся, как и они. </a:t>
            </a:r>
            <a:r>
              <a:rPr sz="37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(Деян.15:5-11)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idx="1"/>
          </p:nvPr>
        </p:nvSpPr>
        <p:spPr>
          <a:xfrm>
            <a:off x="71370" y="35559"/>
            <a:ext cx="12895331" cy="9895842"/>
          </a:xfrm>
          <a:prstGeom prst="rect">
            <a:avLst/>
          </a:prstGeom>
        </p:spPr>
        <p:txBody>
          <a:bodyPr/>
          <a:lstStyle/>
          <a:p>
            <a:pPr lvl="0" marL="40639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9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написав и вручив им следующее: "Апостолы и пресвитеры и братия - находящимся в Антиохии, Сирии и Киликии братиям из язычников: радоваться. Поскольку мы услышали, что некоторые, вышедшие от нас, смутили вас [своими] речами и поколебали ваши души, говоря, </a:t>
            </a:r>
            <a:r>
              <a:rPr sz="39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что должно обрезываться и соблюдать закон, </a:t>
            </a:r>
            <a:r>
              <a:rPr sz="39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чего мы им не поручали, то мы, собравшись, единодушно рассудили, избрав мужей, послать их к вам с возлюбленными нашими Варнавою и Павлом, человеками, предавшими души свои за имя Господа нашего Иисуса Христа. Итак мы послали Иуду и Силу, которые изъяснят вам то же и словесно. </a:t>
            </a:r>
            <a:r>
              <a:rPr sz="39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Ибо угодно Святому Духу и нам не возлагать на вас никакого бремени более, кроме сего необходимого: </a:t>
            </a:r>
            <a:r>
              <a:rPr sz="39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воздерживаться от идоложертвенного и крови, и удавленины, и блуда, и не делать другим того, чего себе не хотите. Соблюдая сие, хорошо сделаете. Будьте здравы". (Деян.15:23-29)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body" idx="1"/>
          </p:nvPr>
        </p:nvSpPr>
        <p:spPr>
          <a:xfrm>
            <a:off x="620976" y="515739"/>
            <a:ext cx="11762848" cy="8696722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379475">
              <a:lnSpc>
                <a:spcPct val="80000"/>
              </a:lnSpc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54">
                <a:latin typeface="Arial Bold"/>
                <a:ea typeface="Arial Bold"/>
                <a:cs typeface="Arial Bold"/>
                <a:sym typeface="Arial Bold"/>
              </a:rPr>
              <a:t>Новый Завет уточняет то, о чем сказано в Ветхом Завете</a:t>
            </a:r>
            <a:endParaRPr sz="3154">
              <a:latin typeface="Arial Bold"/>
              <a:ea typeface="Arial Bold"/>
              <a:cs typeface="Arial Bold"/>
              <a:sym typeface="Arial Bold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На Голгофе Иисус Христос искупил всех людей. </a:t>
            </a:r>
            <a:endParaRPr sz="3154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Этим искуплением Христос ПРЕВЗОШЁЛ ветхозаветное священство настолько, что оно померкло в свете Голгофы. (Евр.10:1- 18). </a:t>
            </a:r>
            <a:endParaRPr sz="3154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Когда Иисус умер на кресте "завеса в храме </a:t>
            </a:r>
            <a:r>
              <a:rPr b="1"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разодралась сверху донизу</a:t>
            </a: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" (Матф. 27:50-51). </a:t>
            </a:r>
            <a:endParaRPr sz="3154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Поэтому после Голгофы отпала потребность в жертвах ВЗ.</a:t>
            </a:r>
            <a:endParaRPr sz="3154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Нет смысла больше приносить в жертву тельцов и агнцев за каждый грех, ибо Иисус, Агнец Божий, был заклан за все грехи всех людей всех времен.</a:t>
            </a:r>
            <a:endParaRPr sz="3154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16230" indent="-316230" defTabSz="484886">
              <a:spcBef>
                <a:spcPts val="29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 "А где прощение грехов, там </a:t>
            </a:r>
            <a:r>
              <a:rPr b="1"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не нужно приношение</a:t>
            </a:r>
            <a:r>
              <a:rPr sz="3154">
                <a:solidFill>
                  <a:srgbClr val="3E231A"/>
                </a:solidFill>
                <a:latin typeface="Arial"/>
                <a:ea typeface="Arial"/>
                <a:cs typeface="Arial"/>
                <a:sym typeface="Arial"/>
              </a:rPr>
              <a:t> за них" (Евр.10:18).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8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8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8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8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8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8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650239" y="900853"/>
            <a:ext cx="11704322" cy="137498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Да и Нет к Закону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18062" y="2275839"/>
            <a:ext cx="12932552" cy="7477762"/>
          </a:xfrm>
          <a:prstGeom prst="rect">
            <a:avLst/>
          </a:prstGeom>
        </p:spPr>
        <p:txBody>
          <a:bodyPr/>
          <a:lstStyle/>
          <a:p>
            <a:pPr lvl="0" marL="516890" indent="-47625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Да</a:t>
            </a:r>
            <a:endParaRPr b="1" sz="50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Рассматривайте Закон ВЗ как Божье Слово и разумные нормы для Израиля</a:t>
            </a:r>
            <a:endParaRPr b="1" sz="50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Нет</a:t>
            </a:r>
            <a:endParaRPr b="1" sz="5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Не рассматривайте его как заповедь для христианина.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body" idx="1"/>
          </p:nvPr>
        </p:nvSpPr>
        <p:spPr>
          <a:xfrm>
            <a:off x="255128" y="2316479"/>
            <a:ext cx="12749673" cy="743712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4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Да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49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Рассматривайте Закон ВЗ как соглашение между Господом и Израилем, и как историю Израиля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4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Нет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40" indent="-342900">
              <a:lnSpc>
                <a:spcPct val="80000"/>
              </a:lnSpc>
              <a:spcBef>
                <a:spcPts val="49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Не рассматривайте Закон ВЗ соглашением между Господом и христианином. </a:t>
            </a:r>
          </a:p>
        </p:txBody>
      </p:sp>
      <p:sp>
        <p:nvSpPr>
          <p:cNvPr id="257" name="Shape 257"/>
          <p:cNvSpPr/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Да и Нет к Закону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6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body" idx="1"/>
          </p:nvPr>
        </p:nvSpPr>
        <p:spPr>
          <a:xfrm>
            <a:off x="153528" y="2009422"/>
            <a:ext cx="12537442" cy="743712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Да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3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Закон ВЗ это дар Бога Израилю для благословения при послушании.</a:t>
            </a:r>
            <a:endParaRPr b="1"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Нет</a:t>
            </a:r>
            <a:endParaRPr b="1"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3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Он не является причиной благословения для христианина, так  как обетования Христа для своих последователей прежде всего духовны.</a:t>
            </a:r>
          </a:p>
        </p:txBody>
      </p:sp>
      <p:sp>
        <p:nvSpPr>
          <p:cNvPr id="260" name="Shape 260"/>
          <p:cNvSpPr/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Да и Нет к Закону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9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650239" y="-1"/>
            <a:ext cx="11704322" cy="1765584"/>
          </a:xfrm>
          <a:prstGeom prst="rect">
            <a:avLst/>
          </a:prstGeom>
        </p:spPr>
        <p:txBody>
          <a:bodyPr/>
          <a:lstStyle>
            <a:lvl1pPr>
              <a:defRPr b="1" sz="49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4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Обетования Христа в Новом Завете духовны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3540" indent="-34290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1" sz="4400">
                <a:solidFill>
                  <a:srgbClr val="FFD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D300"/>
                  </a:solidFill>
                </a:uFill>
              </a:rPr>
              <a:t>Благословен Бог и Отец Господа нашего Иисуса Христа, благословивший нас во Христе всяким духовным благословением в небесах, (Еф.1:3)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3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body" idx="1"/>
          </p:nvPr>
        </p:nvSpPr>
        <p:spPr>
          <a:xfrm>
            <a:off x="253999" y="1101795"/>
            <a:ext cx="12751931" cy="8651806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90000"/>
              </a:lnSpc>
              <a:spcBef>
                <a:spcPts val="3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Да</a:t>
            </a:r>
            <a:endParaRPr sz="4400">
              <a:solidFill>
                <a:srgbClr val="FFFB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marL="650240" indent="-609600">
              <a:lnSpc>
                <a:spcPct val="90000"/>
              </a:lnSpc>
              <a:spcBef>
                <a:spcPts val="32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Рассматривайте Закон ВЗ </a:t>
            </a:r>
            <a:r>
              <a:rPr sz="4400">
                <a:solidFill>
                  <a:srgbClr val="F5E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как образы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 «…</a:t>
            </a:r>
            <a:r>
              <a:rPr sz="4400">
                <a:solidFill>
                  <a:srgbClr val="F5E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тень будущих благ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, а не самый образ вещей...» (Евр.10:1)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marL="650240" indent="-609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А это были </a:t>
            </a:r>
            <a:r>
              <a:rPr sz="4400">
                <a:solidFill>
                  <a:srgbClr val="F5E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образы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 для нас, чтобы мы не были похотливы на злое, как они были похотливы. (1Кор.10:6)</a:t>
            </a: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marL="0" marR="0" indent="0" defTabSz="512000">
              <a:spcBef>
                <a:spcPts val="32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 этом есть </a:t>
            </a:r>
            <a:r>
              <a:rPr sz="4400">
                <a:solidFill>
                  <a:srgbClr val="F5EC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иносказание</a:t>
            </a:r>
            <a:r>
              <a:rPr sz="44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Это два завета: один от горы Синайской, рождающий в рабство, который есть Агарь, Гал.4:24</a:t>
            </a:r>
            <a:endParaRPr sz="440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266" name="Shape 266"/>
          <p:cNvSpPr/>
          <p:nvPr>
            <p:ph type="title"/>
          </p:nvPr>
        </p:nvSpPr>
        <p:spPr>
          <a:xfrm>
            <a:off x="650239" y="-1"/>
            <a:ext cx="11704322" cy="1065673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Да и Нет к Закону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16890" indent="-476250">
              <a:buSzPct val="45000"/>
              <a:buBlip>
                <a:blip r:embed="rId2"/>
              </a:buBlip>
              <a:defRPr sz="5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</a:rPr>
              <a:t>Заповеди НЗ это не средство достижение праведности, а средство сохранения праведности полученной в дар по благодати Христа Иисуса.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-1" y="-51930"/>
            <a:ext cx="13004802" cy="24700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Закон и христианская одежда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lnSpc>
                <a:spcPct val="90000"/>
              </a:lnSpc>
              <a:spcBef>
                <a:spcPts val="4500"/>
              </a:spcBef>
              <a:buClr>
                <a:srgbClr val="FFD3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 u="sng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Закон и одежда</a:t>
            </a:r>
            <a:endParaRPr b="1" sz="4400" u="sng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75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На женщине не должно быть мужской одежды, и мужчина не должен одеваться в женское платье, ибо мерзок пред Господом Богом твоим всякий делающий сие. (Втор.22:5)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1800"/>
              </a:spcBef>
              <a:buClr>
                <a:srgbClr val="FF2C79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А было ли платья в гардеробе мужчин в Израиле?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451555" y="-38383"/>
            <a:ext cx="12284570" cy="24700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Да, платья были и у мужчин.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-1" y="2111022"/>
            <a:ext cx="13004802" cy="7437121"/>
          </a:xfrm>
          <a:prstGeom prst="rect">
            <a:avLst/>
          </a:prstGeom>
        </p:spPr>
        <p:txBody>
          <a:bodyPr/>
          <a:lstStyle/>
          <a:p>
            <a:pPr lvl="0" marL="490696" indent="-450056">
              <a:lnSpc>
                <a:spcPct val="90000"/>
              </a:lnSpc>
              <a:spcBef>
                <a:spcPts val="5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И сделай им (сынам Аарона) </a:t>
            </a:r>
            <a:r>
              <a:rPr b="1" sz="4200">
                <a:solidFill>
                  <a:srgbClr val="FF9300"/>
                </a:solidFill>
                <a:uFill>
                  <a:solidFill>
                    <a:srgbClr val="FFD300"/>
                  </a:solidFill>
                </a:uFill>
              </a:rPr>
              <a:t>нижнее платье</a:t>
            </a:r>
            <a:r>
              <a:rPr b="1" sz="42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 </a:t>
            </a:r>
            <a:r>
              <a:rPr b="1" sz="4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льняное, для прикрытия телесной наготы от чресл до голеней, (Исх.28:42)</a:t>
            </a:r>
            <a:endParaRPr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490696" indent="-450056">
              <a:lnSpc>
                <a:spcPct val="90000"/>
              </a:lnSpc>
              <a:spcBef>
                <a:spcPts val="5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2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Священный льняной хитон должен надевать он, </a:t>
            </a:r>
            <a:r>
              <a:rPr b="1" sz="4200">
                <a:solidFill>
                  <a:srgbClr val="FFFFFF"/>
                </a:solidFill>
                <a:uFill>
                  <a:solidFill>
                    <a:srgbClr val="FFD300"/>
                  </a:solidFill>
                </a:uFill>
              </a:rPr>
              <a:t>нижнее </a:t>
            </a:r>
            <a:r>
              <a:rPr b="1" sz="4200">
                <a:solidFill>
                  <a:srgbClr val="FF9300"/>
                </a:solidFill>
                <a:uFill>
                  <a:solidFill>
                    <a:srgbClr val="FFD300"/>
                  </a:solidFill>
                </a:uFill>
              </a:rPr>
              <a:t>платье</a:t>
            </a:r>
            <a:r>
              <a:rPr b="1" sz="4200">
                <a:solidFill>
                  <a:srgbClr val="FFFFFF"/>
                </a:solidFill>
                <a:uFill>
                  <a:solidFill>
                    <a:srgbClr val="FFD300"/>
                  </a:solidFill>
                </a:uFill>
              </a:rPr>
              <a:t> </a:t>
            </a:r>
            <a:r>
              <a:rPr b="1" sz="42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льняное да будет на теле его (Аарона) ….(Лев.16:4)</a:t>
            </a:r>
            <a:endParaRPr b="1" sz="4200">
              <a:solidFill>
                <a:srgbClr val="FFFFFF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lnSpc>
                <a:spcPct val="90000"/>
              </a:lnSpc>
              <a:spcBef>
                <a:spcPts val="50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Тогда мужи сии (Седрах, Мисах и Авденаго) связаны были в </a:t>
            </a:r>
            <a:r>
              <a:rPr b="1" sz="4200">
                <a:solidFill>
                  <a:srgbClr val="FF9300"/>
                </a:solidFill>
                <a:uFill>
                  <a:solidFill>
                    <a:srgbClr val="FFFB00"/>
                  </a:solidFill>
                </a:uFill>
              </a:rPr>
              <a:t>исподнем и </a:t>
            </a:r>
            <a:r>
              <a:rPr b="1" sz="4200">
                <a:solidFill>
                  <a:srgbClr val="FF9300"/>
                </a:solidFill>
                <a:uFill>
                  <a:solidFill>
                    <a:srgbClr val="FFD300"/>
                  </a:solidFill>
                </a:uFill>
              </a:rPr>
              <a:t>верхнем платье</a:t>
            </a:r>
            <a:r>
              <a:rPr b="1" sz="42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 </a:t>
            </a:r>
            <a:r>
              <a:rPr b="1" sz="4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своем… и брошены в печь, раскаленную огнем. (Дан.3:21)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5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451555" y="-51930"/>
            <a:ext cx="12284570" cy="24700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В НЗ к одежде даны три границы -1Тим.2:9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xfrm>
            <a:off x="0" y="2209870"/>
            <a:ext cx="13004800" cy="7543731"/>
          </a:xfrm>
          <a:prstGeom prst="rect">
            <a:avLst/>
          </a:prstGeom>
        </p:spPr>
        <p:txBody>
          <a:bodyPr/>
          <a:lstStyle/>
          <a:p>
            <a:pPr lvl="0" marL="802640" indent="-762000">
              <a:lnSpc>
                <a:spcPct val="80000"/>
              </a:lnSpc>
              <a:spcBef>
                <a:spcPts val="30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Чтобы также и жены, в 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1088389" indent="-1047750">
              <a:lnSpc>
                <a:spcPct val="80000"/>
              </a:lnSpc>
              <a:spcBef>
                <a:spcPts val="30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приличном одеянии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1088389" indent="-1047750">
              <a:lnSpc>
                <a:spcPct val="80000"/>
              </a:lnSpc>
              <a:spcBef>
                <a:spcPts val="30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со стыдливостью 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 marL="1088389" indent="-1047750">
              <a:lnSpc>
                <a:spcPct val="80000"/>
              </a:lnSpc>
              <a:spcBef>
                <a:spcPts val="30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и целомудрием, 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 marL="802640" indent="-762000">
              <a:lnSpc>
                <a:spcPct val="80000"/>
              </a:lnSpc>
              <a:spcBef>
                <a:spcPts val="30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украшали себя не плетением волос,не золотом, не жемчугом, не многоценною одеждою, (1Тим.2:9)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802640" indent="-762000" algn="ctr">
              <a:lnSpc>
                <a:spcPct val="80000"/>
              </a:lnSpc>
              <a:spcBef>
                <a:spcPts val="3000"/>
              </a:spcBef>
              <a:buClr>
                <a:srgbClr val="FF52A9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9300"/>
                </a:solidFill>
                <a:uFill>
                  <a:solidFill>
                    <a:srgbClr val="FF52A9"/>
                  </a:solidFill>
                </a:uFill>
              </a:rPr>
              <a:t>Все что за этими границами - осудительно для христиан.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7" dur="7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12" dur="7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8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 rot="19020000">
            <a:off x="1748223" y="4035824"/>
            <a:ext cx="4515557" cy="202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just">
            <a:spAutoFit/>
          </a:bodyPr>
          <a:lstStyle>
            <a:lvl1pPr marL="40639" marR="40639" defTabSz="914400">
              <a:defRPr b="1" sz="7100">
                <a:solidFill>
                  <a:srgbClr val="FFA9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100">
                <a:solidFill>
                  <a:srgbClr val="FFA900"/>
                </a:solidFill>
                <a:uFill>
                  <a:solidFill>
                    <a:srgbClr val="FFFB00"/>
                  </a:solidFill>
                </a:uFill>
              </a:rPr>
              <a:t>приличие </a:t>
            </a:r>
            <a:endParaRPr b="1" sz="7100">
              <a:solidFill>
                <a:srgbClr val="FFA9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281" name="Shape 281"/>
          <p:cNvSpPr/>
          <p:nvPr/>
        </p:nvSpPr>
        <p:spPr>
          <a:xfrm rot="2640000">
            <a:off x="5183020" y="4009710"/>
            <a:ext cx="6545757" cy="202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7100">
                <a:solidFill>
                  <a:srgbClr val="FF26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100">
                <a:solidFill>
                  <a:srgbClr val="FF2600"/>
                </a:solidFill>
                <a:uFill>
                  <a:solidFill>
                    <a:srgbClr val="FFFB00"/>
                  </a:solidFill>
                </a:uFill>
              </a:rPr>
              <a:t>стыдливость </a:t>
            </a:r>
            <a:endParaRPr b="1" sz="7100">
              <a:solidFill>
                <a:srgbClr val="FF2600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925210" y="7464213"/>
            <a:ext cx="5772620" cy="202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just">
            <a:spAutoFit/>
          </a:bodyPr>
          <a:lstStyle>
            <a:lvl1pPr marL="40639" marR="40639" defTabSz="914400">
              <a:defRPr b="1" sz="71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71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целомудрие</a:t>
            </a:r>
            <a:endParaRPr b="1" sz="7100">
              <a:solidFill>
                <a:srgbClr val="FFFFFF"/>
              </a:solidFill>
              <a:uFill>
                <a:solidFill>
                  <a:srgbClr val="FFFB00"/>
                </a:solidFill>
              </a:uFill>
            </a:endParaRPr>
          </a:p>
        </p:txBody>
      </p:sp>
      <p:sp>
        <p:nvSpPr>
          <p:cNvPr id="283" name="Shape 283"/>
          <p:cNvSpPr/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</p:spPr>
        <p:txBody>
          <a:bodyPr/>
          <a:lstStyle>
            <a:lvl1pPr>
              <a:defRPr b="1" sz="56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В НЗ к одежде даны три границы -1Тим.2:9</a:t>
            </a:r>
          </a:p>
        </p:txBody>
      </p:sp>
      <p:sp>
        <p:nvSpPr>
          <p:cNvPr id="284" name="Shape 284"/>
          <p:cNvSpPr/>
          <p:nvPr/>
        </p:nvSpPr>
        <p:spPr>
          <a:xfrm flipV="1">
            <a:off x="2201333" y="3136053"/>
            <a:ext cx="3994010" cy="4095610"/>
          </a:xfrm>
          <a:prstGeom prst="line">
            <a:avLst/>
          </a:prstGeom>
          <a:ln w="101600">
            <a:solidFill>
              <a:srgbClr val="FFFB0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6195342" y="3136053"/>
            <a:ext cx="4095610" cy="4095610"/>
          </a:xfrm>
          <a:prstGeom prst="line">
            <a:avLst/>
          </a:prstGeom>
          <a:ln w="101600">
            <a:solidFill>
              <a:srgbClr val="FFFB0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2140373" y="7231662"/>
            <a:ext cx="8193476" cy="2259"/>
          </a:xfrm>
          <a:prstGeom prst="line">
            <a:avLst/>
          </a:prstGeom>
          <a:ln w="101600">
            <a:solidFill>
              <a:srgbClr val="FFFB0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1"/>
      <p:bldP build="whole" bldLvl="1" animBg="1" rev="0" advAuto="0" spid="282" grpId="5"/>
      <p:bldP build="whole" bldLvl="1" animBg="1" rev="0" advAuto="0" spid="284" grpId="2"/>
      <p:bldP build="whole" bldLvl="1" animBg="1" rev="0" advAuto="0" spid="285" grpId="4"/>
      <p:bldP build="whole" bldLvl="1" animBg="1" rev="0" advAuto="0" spid="286" grpId="6"/>
      <p:bldP build="whole" bldLvl="1" animBg="1" rev="0" advAuto="0" spid="28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idx="1"/>
          </p:nvPr>
        </p:nvSpPr>
        <p:spPr>
          <a:xfrm>
            <a:off x="542065" y="505155"/>
            <a:ext cx="11893419" cy="8743290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457200">
              <a:lnSpc>
                <a:spcPct val="80000"/>
              </a:lnSpc>
              <a:spcBef>
                <a:spcPts val="4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latin typeface="Times Roman"/>
                <a:ea typeface="Times Roman"/>
                <a:cs typeface="Times Roman"/>
                <a:sym typeface="Times Roman"/>
              </a:rPr>
              <a:t>Новый Завет уточняет то, о чем сказано в Ветхом Завете</a:t>
            </a:r>
            <a:endParaRPr b="1" sz="36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lnSpc>
                <a:spcPct val="80000"/>
              </a:lnSpc>
              <a:spcBef>
                <a:spcPts val="4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Times Roman"/>
                <a:ea typeface="Times Roman"/>
                <a:cs typeface="Times Roman"/>
                <a:sym typeface="Times Roman"/>
              </a:rPr>
              <a:t>В Ветхом Завете рай был утрачен через первого Адама. </a:t>
            </a:r>
            <a:endParaRPr sz="36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lnSpc>
                <a:spcPct val="80000"/>
              </a:lnSpc>
              <a:spcBef>
                <a:spcPts val="4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Times Roman"/>
                <a:ea typeface="Times Roman"/>
                <a:cs typeface="Times Roman"/>
                <a:sym typeface="Times Roman"/>
              </a:rPr>
              <a:t>Новый Завет показывает, как рай был возвращен человечеству через второго Адама (Христа). </a:t>
            </a:r>
            <a:endParaRPr sz="36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lnSpc>
                <a:spcPct val="80000"/>
              </a:lnSpc>
              <a:spcBef>
                <a:spcPts val="4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Times Roman"/>
                <a:ea typeface="Times Roman"/>
                <a:cs typeface="Times Roman"/>
                <a:sym typeface="Times Roman"/>
              </a:rPr>
              <a:t>Ветхий Завет провозглашает человека отделенным от Бога из-за греха (Быт. 3 гл.)</a:t>
            </a:r>
            <a:endParaRPr sz="36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lnSpc>
                <a:spcPct val="80000"/>
              </a:lnSpc>
              <a:spcBef>
                <a:spcPts val="4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Times Roman"/>
                <a:ea typeface="Times Roman"/>
                <a:cs typeface="Times Roman"/>
                <a:sym typeface="Times Roman"/>
              </a:rPr>
              <a:t>Новый Завет сообщает, что человек может возобновить свои отношения с Богом (Рим. 3-6 гл.). </a:t>
            </a:r>
            <a:endParaRPr sz="36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228600" indent="-228600" defTabSz="457200">
              <a:lnSpc>
                <a:spcPct val="80000"/>
              </a:lnSpc>
              <a:spcBef>
                <a:spcPts val="4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latin typeface="Times Roman"/>
                <a:ea typeface="Times Roman"/>
                <a:cs typeface="Times Roman"/>
                <a:sym typeface="Times Roman"/>
              </a:rPr>
              <a:t>Ветхий Завет предсказывал приход Мессии, а Новый Завет описывает Его служение.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7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7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7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7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body" idx="1"/>
          </p:nvPr>
        </p:nvSpPr>
        <p:spPr>
          <a:xfrm>
            <a:off x="-1" y="243839"/>
            <a:ext cx="13004802" cy="9753602"/>
          </a:xfrm>
          <a:prstGeom prst="rect">
            <a:avLst/>
          </a:prstGeom>
        </p:spPr>
        <p:txBody>
          <a:bodyPr/>
          <a:lstStyle/>
          <a:p>
            <a:pPr lvl="0" marL="516890" indent="-476250">
              <a:lnSpc>
                <a:spcPct val="90000"/>
              </a:lnSpc>
              <a:spcBef>
                <a:spcPts val="8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Приличие измеряется не мной, а глазами других людей.				</a:t>
            </a:r>
            <a:endParaRPr b="1" sz="50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8000"/>
              </a:spcBef>
              <a:buClr>
                <a:srgbClr val="FFFED5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Стыдливость – стыдиться показать те части своего тела, которые не предназначены для всеобщего рассмотрения.						</a:t>
            </a:r>
            <a:endParaRPr b="1" sz="5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516890" indent="-476250">
              <a:lnSpc>
                <a:spcPct val="90000"/>
              </a:lnSpc>
              <a:spcBef>
                <a:spcPts val="8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Целомудрие – не вызывать низменных похотливых чувств у представителей противоположного пола.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8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xfrm>
            <a:off x="650239" y="-1"/>
            <a:ext cx="11704322" cy="19033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Суббота и НЗ</a:t>
            </a:r>
          </a:p>
        </p:txBody>
      </p:sp>
      <p:sp>
        <p:nvSpPr>
          <p:cNvPr id="291" name="Shape 291"/>
          <p:cNvSpPr/>
          <p:nvPr>
            <p:ph type="body" idx="1"/>
          </p:nvPr>
        </p:nvSpPr>
        <p:spPr>
          <a:xfrm>
            <a:off x="-1" y="2009422"/>
            <a:ext cx="13004802" cy="774417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4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(Исх.20:8-11) -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суббота Господу…не делай в оный никакого дела.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64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Это Богом данный день для размышления о Боге, так как Израиль был аграрной страной.</a:t>
            </a:r>
            <a:endParaRPr b="1" sz="4400">
              <a:solidFill>
                <a:srgbClr val="FFFFFF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64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(Втор.5:15)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И помни, что [ты] был рабом…потому и повелел тебе  Господь…соблюдать  день субботний.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1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xfrm>
            <a:off x="650239" y="-1"/>
            <a:ext cx="11704322" cy="1501424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Суббота и НЗ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46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Идея субботы - идея покоя в духе, а не дня в неделю.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46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FB00"/>
                  </a:solidFill>
                </a:uFill>
              </a:rPr>
              <a:t>(Евр.4:8-11) …</a:t>
            </a:r>
            <a:r>
              <a:rPr b="1" sz="4400">
                <a:solidFill>
                  <a:srgbClr val="FFFFFF"/>
                </a:solidFill>
                <a:uFill>
                  <a:solidFill>
                    <a:srgbClr val="FFD300"/>
                  </a:solidFill>
                </a:uFill>
              </a:rPr>
              <a:t>остается субботство - постараемся войти в покой оный.</a:t>
            </a:r>
            <a:endParaRPr b="1" sz="4400">
              <a:solidFill>
                <a:srgbClr val="FFFFFF"/>
              </a:solidFill>
              <a:uFill>
                <a:solidFill>
                  <a:srgbClr val="FFD300"/>
                </a:solidFill>
              </a:uFill>
            </a:endParaRPr>
          </a:p>
          <a:p>
            <a:pPr lvl="0" marL="383540" indent="-342900">
              <a:spcBef>
                <a:spcPts val="46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В ст.9 </a:t>
            </a:r>
            <a:r>
              <a:rPr b="1" sz="50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sabbatismo,j</a:t>
            </a:r>
            <a:r>
              <a:rPr b="1" sz="50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 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– означает - отдых, покой; соблюдение субботы.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4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650239" y="-1"/>
            <a:ext cx="11704322" cy="1248553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Суббота и НЗ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-1" y="1395306"/>
            <a:ext cx="13004802" cy="8290561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spcBef>
                <a:spcPts val="20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Иисус есть тот кто дает покой духу человека!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2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(Мар.2:27,28)-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Сын Человеческий есть господин и субботы (покоя).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>
              <a:spcBef>
                <a:spcPts val="20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 </a:t>
            </a:r>
            <a:r>
              <a:rPr b="1" sz="4400"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Он сказал ей: дерзай, дщерь! Вера твоя спасла тебя; иди с миром. (Лук.8:48)</a:t>
            </a:r>
            <a:endParaRPr b="1" sz="4400">
              <a:solidFill>
                <a:srgbClr val="FF2C79"/>
              </a:solidFill>
              <a:uFill>
                <a:solidFill>
                  <a:srgbClr val="FF2C79"/>
                </a:solidFill>
              </a:uFill>
            </a:endParaRPr>
          </a:p>
          <a:p>
            <a:pPr lvl="0">
              <a:spcBef>
                <a:spcPts val="20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Апостолы в свое время решили: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 marL="383540" indent="-342900">
              <a:spcBef>
                <a:spcPts val="2000"/>
              </a:spcBef>
              <a:buClr>
                <a:srgbClr val="FFD3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	(Деян.15:28,29) - не возлагать на вас никакого бремени более, кроме сего необходимого…воздерживаться от идоложертвенного и крови, и удавленины, и блуда…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7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650239" y="-1"/>
            <a:ext cx="11704322" cy="1334348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Суббота и НЗ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xfrm>
            <a:off x="-1" y="2214879"/>
            <a:ext cx="13004802" cy="7538722"/>
          </a:xfrm>
          <a:prstGeom prst="rect">
            <a:avLst/>
          </a:prstGeom>
        </p:spPr>
        <p:txBody>
          <a:bodyPr/>
          <a:lstStyle/>
          <a:p>
            <a:pPr lvl="0" marL="383540" indent="-342900">
              <a:spcBef>
                <a:spcPts val="67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Апостолы решили: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spcBef>
                <a:spcPts val="67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(Кол.2:16-18) - Итак никто да не осуждает вас за …. новомесячие, или субботу.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>
              <a:spcBef>
                <a:spcPts val="6700"/>
              </a:spcBef>
              <a:buClr>
                <a:srgbClr val="FFD3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FFF"/>
                </a:solidFill>
                <a:uFill>
                  <a:solidFill>
                    <a:srgbClr val="FFD300"/>
                  </a:solidFill>
                </a:uFill>
              </a:rPr>
              <a:t>(Рим.14:5,6) - Иной отличает день от дня, а другой судит о всяком дне [равно].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700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7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7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7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0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xfrm>
            <a:off x="650239" y="56752"/>
            <a:ext cx="11704322" cy="1001370"/>
          </a:xfrm>
          <a:prstGeom prst="rect">
            <a:avLst/>
          </a:prstGeom>
        </p:spPr>
        <p:txBody>
          <a:bodyPr anchor="b"/>
          <a:lstStyle>
            <a:lvl1pPr>
              <a:defRPr b="1" sz="61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1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Пища в Новом Завете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xfrm>
            <a:off x="-1" y="1013737"/>
            <a:ext cx="13004801" cy="8739864"/>
          </a:xfrm>
          <a:prstGeom prst="rect">
            <a:avLst/>
          </a:prstGeom>
        </p:spPr>
        <p:txBody>
          <a:bodyPr/>
          <a:lstStyle/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9300"/>
                </a:solidFill>
              </a:rPr>
              <a:t>Быт.1:29: "И сказал Бог: вот, Я дал вам </a:t>
            </a:r>
            <a:r>
              <a:rPr b="1" sz="3200">
                <a:solidFill>
                  <a:srgbClr val="FFFB00"/>
                </a:solidFill>
              </a:rPr>
              <a:t>всякую траву, сеющую семя, какая есть на всей земле, и всякое дерево, у которого плод древесный</a:t>
            </a:r>
            <a:r>
              <a:rPr sz="3200">
                <a:solidFill>
                  <a:srgbClr val="FF9300"/>
                </a:solidFill>
              </a:rPr>
              <a:t>, сеющий семя; – вам сие </a:t>
            </a:r>
            <a:r>
              <a:rPr b="1" sz="3200">
                <a:solidFill>
                  <a:srgbClr val="FFFB00"/>
                </a:solidFill>
              </a:rPr>
              <a:t>будет в пищу</a:t>
            </a:r>
            <a:r>
              <a:rPr sz="3200">
                <a:solidFill>
                  <a:srgbClr val="FF9300"/>
                </a:solidFill>
              </a:rPr>
              <a:t>". </a:t>
            </a:r>
            <a:endParaRPr sz="3200">
              <a:solidFill>
                <a:srgbClr val="FF9300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</a:rPr>
              <a:t>Вегетарианская еда дана человеку Богом с самого начала. </a:t>
            </a:r>
            <a:endParaRPr sz="3200">
              <a:solidFill>
                <a:srgbClr val="FFFFFF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B00"/>
                </a:solidFill>
              </a:rPr>
              <a:t>После потопа рацион пополнился мясом и рыбой, но с ограничениями. </a:t>
            </a:r>
            <a:endParaRPr sz="3200">
              <a:solidFill>
                <a:srgbClr val="FFFB00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</a:rPr>
              <a:t>«Все движущееся, что живет, будет вам в пищу; как зелень травную даю вам все; </a:t>
            </a:r>
            <a:r>
              <a:rPr b="1" sz="3200">
                <a:solidFill>
                  <a:srgbClr val="FF9300"/>
                </a:solidFill>
              </a:rPr>
              <a:t>Только плоти с душою ее, с кровью ее</a:t>
            </a:r>
            <a:r>
              <a:rPr sz="3200">
                <a:solidFill>
                  <a:srgbClr val="FFFFFF"/>
                </a:solidFill>
              </a:rPr>
              <a:t>, не ешьте» (Быт.9:3-4)</a:t>
            </a:r>
            <a:endParaRPr sz="3200">
              <a:solidFill>
                <a:srgbClr val="FFFFFF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B00"/>
                </a:solidFill>
              </a:rPr>
              <a:t>Левит 11 – описано разделение на чистую и нечистую пищу.</a:t>
            </a:r>
            <a:endParaRPr sz="3200">
              <a:solidFill>
                <a:srgbClr val="FFFB00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</a:rPr>
              <a:t>Рыба "Из </a:t>
            </a:r>
            <a:r>
              <a:rPr b="1" sz="3200">
                <a:solidFill>
                  <a:srgbClr val="FF9300"/>
                </a:solidFill>
              </a:rPr>
              <a:t>всех животных, которые в воде</a:t>
            </a:r>
            <a:r>
              <a:rPr sz="3200">
                <a:solidFill>
                  <a:srgbClr val="FFFFFF"/>
                </a:solidFill>
              </a:rPr>
              <a:t>, ешьте сих: у которых есть </a:t>
            </a:r>
            <a:r>
              <a:rPr b="1" sz="3200">
                <a:solidFill>
                  <a:srgbClr val="FF9300"/>
                </a:solidFill>
              </a:rPr>
              <a:t>перья и чешуя</a:t>
            </a:r>
            <a:r>
              <a:rPr sz="3200">
                <a:solidFill>
                  <a:srgbClr val="FFFFFF"/>
                </a:solidFill>
              </a:rPr>
              <a:t> в воде, в морях ли, или реках, тех ешьте". стихи 9-10. </a:t>
            </a:r>
            <a:endParaRPr sz="3200">
              <a:solidFill>
                <a:srgbClr val="FFFFFF"/>
              </a:solidFill>
            </a:endParaRPr>
          </a:p>
          <a:p>
            <a:pPr lvl="0" marL="584200" marR="0" indent="-203200" defTabSz="457200">
              <a:spcBef>
                <a:spcPts val="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B00"/>
                </a:solidFill>
              </a:rPr>
              <a:t>Птицы: орел, гриф и морской орел, коршун, сокол, ворон, страус, сова, чайка, ястреб, филин, рыболов, ибис, лебедь, пеликан, сип, цапля, удод и нетопырь. стихи 13-19. </a:t>
            </a:r>
          </a:p>
        </p:txBody>
      </p:sp>
      <p:pic>
        <p:nvPicPr>
          <p:cNvPr id="30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265" y="1013737"/>
            <a:ext cx="12530270" cy="8739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100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7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7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4" dur="7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7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4" dur="7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7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4" dur="7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9" dur="7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  <p:bldP build="whole" bldLvl="1" animBg="1" rev="0" advAuto="0" spid="304" grpId="2"/>
      <p:bldP build="p" bldLvl="1" animBg="1" rev="0" advAuto="0" spid="303" grpId="3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body" idx="1"/>
          </p:nvPr>
        </p:nvSpPr>
        <p:spPr>
          <a:xfrm>
            <a:off x="-1" y="-2"/>
            <a:ext cx="13004801" cy="9753603"/>
          </a:xfrm>
          <a:prstGeom prst="rect">
            <a:avLst/>
          </a:prstGeom>
        </p:spPr>
        <p:txBody>
          <a:bodyPr/>
          <a:lstStyle/>
          <a:p>
            <a:pPr lvl="0" marL="609600" marR="0" indent="-228600" defTabSz="457200">
              <a:spcBef>
                <a:spcPts val="3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500">
                <a:solidFill>
                  <a:srgbClr val="FFFFFF"/>
                </a:solidFill>
              </a:rPr>
              <a:t>Животные, ползающие по земле - нечистые: крот, мышь, ящерица, суслик, крыса, улитка, еж, хорек стих 29. </a:t>
            </a:r>
            <a:endParaRPr sz="3500">
              <a:solidFill>
                <a:srgbClr val="FFFFFF"/>
              </a:solidFill>
            </a:endParaRPr>
          </a:p>
          <a:p>
            <a:pPr lvl="0" marL="609600" marR="0" indent="-228600" defTabSz="457200">
              <a:spcBef>
                <a:spcPts val="3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500">
                <a:solidFill>
                  <a:srgbClr val="FFFB00"/>
                </a:solidFill>
              </a:rPr>
              <a:t>В стихе 41-42 змеи: "Всякое животное, пресмыкающееся по земле, скверно для вас, не должно есть его; всего ползающего на чреве и всего ходящего на четырех ногах, и многоножных из животных пресмыкающихся по земле, не ешьте, ибо они скверны". </a:t>
            </a:r>
            <a:endParaRPr sz="3500">
              <a:solidFill>
                <a:srgbClr val="FFFB00"/>
              </a:solidFill>
            </a:endParaRPr>
          </a:p>
          <a:p>
            <a:pPr lvl="0" marL="609600" marR="0" indent="-228600" defTabSz="457200">
              <a:spcBef>
                <a:spcPts val="3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500">
                <a:solidFill>
                  <a:srgbClr val="FFFFFF"/>
                </a:solidFill>
              </a:rPr>
              <a:t>С насекомых разрешено есть саранчу стихи 20-22. </a:t>
            </a:r>
            <a:endParaRPr sz="3500">
              <a:solidFill>
                <a:srgbClr val="FFFFFF"/>
              </a:solidFill>
            </a:endParaRPr>
          </a:p>
          <a:p>
            <a:pPr lvl="0" marL="609600" marR="0" indent="-228600" defTabSz="457200">
              <a:spcBef>
                <a:spcPts val="3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500">
                <a:solidFill>
                  <a:srgbClr val="FFFB00"/>
                </a:solidFill>
              </a:rPr>
              <a:t>Домашние животные: "Всякий скот, у которого раздвоены копыта и на копытах глубокий разрез, и который жует жвачку, ешьте» стих 3</a:t>
            </a:r>
            <a:endParaRPr sz="3500">
              <a:solidFill>
                <a:srgbClr val="FFFB00"/>
              </a:solidFill>
            </a:endParaRPr>
          </a:p>
          <a:p>
            <a:pPr lvl="0" marL="609600" marR="0" indent="-228600" defTabSz="457200">
              <a:spcBef>
                <a:spcPts val="3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500">
                <a:solidFill>
                  <a:srgbClr val="FFFFFF"/>
                </a:solidFill>
              </a:rPr>
              <a:t>По этой причине мясо верблюда, зайца, тушканчика, свиньи несъедобно, так как оно не имеет признаков принадлежности к чистым животным стихи 4-8.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8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8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8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8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8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8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6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body" idx="1"/>
          </p:nvPr>
        </p:nvSpPr>
        <p:spPr>
          <a:xfrm>
            <a:off x="-1" y="943028"/>
            <a:ext cx="13004801" cy="7455906"/>
          </a:xfrm>
          <a:prstGeom prst="rect">
            <a:avLst/>
          </a:prstGeom>
        </p:spPr>
        <p:txBody>
          <a:bodyPr/>
          <a:lstStyle/>
          <a:p>
            <a:pPr lvl="0" marL="609600" marR="0" indent="-228600" defTabSz="457200">
              <a:spcBef>
                <a:spcPts val="20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b="1" sz="3400">
                <a:solidFill>
                  <a:srgbClr val="FFFB00"/>
                </a:solidFill>
              </a:rPr>
              <a:t>В иудаизме соблюдение требований о еде, изложенные в  Левит 11, называются Кашрутом, а сама еда, соответствующая Библии – кошерной едой.</a:t>
            </a:r>
            <a:endParaRPr b="1" sz="3400">
              <a:solidFill>
                <a:srgbClr val="FFFB00"/>
              </a:solidFill>
            </a:endParaRPr>
          </a:p>
          <a:p>
            <a:pPr lvl="0" marL="609600" marR="0" indent="-228600" defTabSz="457200">
              <a:spcBef>
                <a:spcPts val="20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</a:rPr>
              <a:t>Быт. 7:1-2 Войди ты и все семейство твое в ковчег, … и всякого скота </a:t>
            </a:r>
            <a:r>
              <a:rPr b="1" sz="3400" u="sng">
                <a:solidFill>
                  <a:srgbClr val="FF9300"/>
                </a:solidFill>
              </a:rPr>
              <a:t>чистого</a:t>
            </a:r>
            <a:r>
              <a:rPr b="1" sz="3400">
                <a:solidFill>
                  <a:srgbClr val="FFFFFF"/>
                </a:solidFill>
              </a:rPr>
              <a:t> </a:t>
            </a:r>
            <a:r>
              <a:rPr sz="3400">
                <a:solidFill>
                  <a:srgbClr val="FFFFFF"/>
                </a:solidFill>
              </a:rPr>
              <a:t>возьми по семи, мужеского пола и женского, а из скота </a:t>
            </a:r>
            <a:r>
              <a:rPr b="1" sz="3400" u="sng">
                <a:solidFill>
                  <a:srgbClr val="FF9300"/>
                </a:solidFill>
              </a:rPr>
              <a:t>нечистого</a:t>
            </a:r>
            <a:r>
              <a:rPr b="1" sz="3400">
                <a:solidFill>
                  <a:srgbClr val="FFFFFF"/>
                </a:solidFill>
              </a:rPr>
              <a:t> </a:t>
            </a:r>
            <a:r>
              <a:rPr sz="3400">
                <a:solidFill>
                  <a:srgbClr val="FFFFFF"/>
                </a:solidFill>
              </a:rPr>
              <a:t>по два, мужеского пола и женского.</a:t>
            </a:r>
          </a:p>
        </p:txBody>
      </p:sp>
      <p:sp>
        <p:nvSpPr>
          <p:cNvPr id="309" name="Shape 309"/>
          <p:cNvSpPr/>
          <p:nvPr>
            <p:ph type="title"/>
          </p:nvPr>
        </p:nvSpPr>
        <p:spPr>
          <a:xfrm>
            <a:off x="176106" y="2888826"/>
            <a:ext cx="11704321" cy="1334348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Интеренсные слова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800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8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8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nodeType="after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2"/>
      <p:bldP build="p" bldLvl="1" animBg="1" rev="0" advAuto="0" spid="308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body" idx="1"/>
          </p:nvPr>
        </p:nvSpPr>
        <p:spPr>
          <a:xfrm>
            <a:off x="-1" y="110516"/>
            <a:ext cx="13004801" cy="9643085"/>
          </a:xfrm>
          <a:prstGeom prst="rect">
            <a:avLst/>
          </a:prstGeom>
        </p:spPr>
        <p:txBody>
          <a:bodyPr/>
          <a:lstStyle/>
          <a:p>
            <a:pPr lvl="0" marL="0" marR="0" indent="0" algn="ctr" defTabSz="457200">
              <a:spcBef>
                <a:spcPts val="16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2900">
                <a:solidFill>
                  <a:srgbClr val="FFFFFF"/>
                </a:solidFill>
              </a:rPr>
              <a:t>О пище рассуждали Апостолы </a:t>
            </a:r>
            <a:endParaRPr b="1" sz="2900">
              <a:solidFill>
                <a:srgbClr val="FFFFFF"/>
              </a:solidFill>
            </a:endParaRPr>
          </a:p>
          <a:p>
            <a:pPr lvl="0" marL="228600" marR="0" indent="-228600" defTabSz="457200">
              <a:spcBef>
                <a:spcPts val="1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B00"/>
                </a:solidFill>
              </a:rPr>
              <a:t>Петр заявлял о себе «И услышал я голос, говорящий мне:«встань, Петр, заколи и ешь». Я же сказал:«нет, Господи, ничего </a:t>
            </a:r>
            <a:r>
              <a:rPr sz="2900">
                <a:solidFill>
                  <a:srgbClr val="FF9300"/>
                </a:solidFill>
              </a:rPr>
              <a:t>скверного или нечистого никогда не входило в уста </a:t>
            </a:r>
            <a:r>
              <a:rPr sz="2900">
                <a:solidFill>
                  <a:srgbClr val="FFFB00"/>
                </a:solidFill>
              </a:rPr>
              <a:t>мои» (Деян.11:7-8)</a:t>
            </a:r>
            <a:endParaRPr sz="2900">
              <a:solidFill>
                <a:srgbClr val="FFFB00"/>
              </a:solidFill>
            </a:endParaRPr>
          </a:p>
          <a:p>
            <a:pPr lvl="0" marL="228600" marR="0" indent="-228600" defTabSz="457200">
              <a:spcBef>
                <a:spcPts val="1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FFF"/>
                </a:solidFill>
              </a:rPr>
              <a:t>Но язычникам Апостолы написали «… братиям из язычников: радоваться. Посколику мы услышали, что некоторые, вышедшие от нас, смутили вас [своими] речами и поколебали ваши души, говоря, что должно обрезываться и соблюдать закон, чего мы им не поручали, то мы, собравшись, единодушно рассудили… Ибо угодно Святому Духу и нам не возлагать на вас никакого бремени более, кроме сего необходимого: </a:t>
            </a:r>
            <a:r>
              <a:rPr b="1" sz="2900">
                <a:solidFill>
                  <a:srgbClr val="FF9300"/>
                </a:solidFill>
              </a:rPr>
              <a:t>воздерживаться от идоложертвенного и крови, и удавленины</a:t>
            </a:r>
            <a:r>
              <a:rPr sz="2900">
                <a:solidFill>
                  <a:srgbClr val="FFFFFF"/>
                </a:solidFill>
              </a:rPr>
              <a:t>, и блуда, и не делать другим того, чего себе не хотите. Соблюдая сие, хорошо сделаете. Будьте здравы». (Деян.15:23-29)</a:t>
            </a:r>
            <a:endParaRPr sz="2900">
              <a:solidFill>
                <a:srgbClr val="FFFFFF"/>
              </a:solidFill>
            </a:endParaRPr>
          </a:p>
          <a:p>
            <a:pPr lvl="0" marL="228600" marR="0" indent="-228600" defTabSz="457200">
              <a:spcBef>
                <a:spcPts val="1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900">
                <a:solidFill>
                  <a:srgbClr val="FFFB00"/>
                </a:solidFill>
                <a:latin typeface="Trebuchet MS"/>
                <a:ea typeface="Trebuchet MS"/>
                <a:cs typeface="Trebuchet MS"/>
                <a:sym typeface="Trebuchet MS"/>
              </a:rPr>
              <a:t>Но когда я увидел, что они не прямо поступают по истине Евангельской, то сказал Петру при всех:если ты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sz="2900">
                <a:solidFill>
                  <a:srgbClr val="FF9300"/>
                </a:solidFill>
                <a:latin typeface="Trebuchet MS"/>
                <a:ea typeface="Trebuchet MS"/>
                <a:cs typeface="Trebuchet MS"/>
                <a:sym typeface="Trebuchet MS"/>
              </a:rPr>
              <a:t>будучи Иудеем</a:t>
            </a:r>
            <a:r>
              <a:rPr sz="2900">
                <a:solidFill>
                  <a:srgbClr val="FF93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sz="2900">
                <a:solidFill>
                  <a:srgbClr val="FF9300"/>
                </a:solidFill>
                <a:latin typeface="Trebuchet MS"/>
                <a:ea typeface="Trebuchet MS"/>
                <a:cs typeface="Trebuchet MS"/>
                <a:sym typeface="Trebuchet MS"/>
              </a:rPr>
              <a:t>живешь по- язычески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sz="2900">
                <a:solidFill>
                  <a:srgbClr val="FFFB00"/>
                </a:solidFill>
                <a:latin typeface="Trebuchet MS"/>
                <a:ea typeface="Trebuchet MS"/>
                <a:cs typeface="Trebuchet MS"/>
                <a:sym typeface="Trebuchet MS"/>
              </a:rPr>
              <a:t>а не по- иудейски, то для чего язычников принуждаешь жить по- иудейски?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sz="2900">
                <a:solidFill>
                  <a:srgbClr val="FF9300"/>
                </a:solidFill>
                <a:latin typeface="Trebuchet MS"/>
                <a:ea typeface="Trebuchet MS"/>
                <a:cs typeface="Trebuchet MS"/>
                <a:sym typeface="Trebuchet MS"/>
              </a:rPr>
              <a:t>Мы по природе Иудеи, а не из язычников грешники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; </a:t>
            </a:r>
            <a:r>
              <a:rPr b="1" sz="29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Однако же, узнав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что </a:t>
            </a:r>
            <a:r>
              <a:rPr b="1" sz="2900">
                <a:solidFill>
                  <a:srgbClr val="FF9300"/>
                </a:solidFill>
                <a:latin typeface="Trebuchet MS"/>
                <a:ea typeface="Trebuchet MS"/>
                <a:cs typeface="Trebuchet MS"/>
                <a:sym typeface="Trebuchet MS"/>
              </a:rPr>
              <a:t>человек оправдывается не делами закона, а только верою в Иисуса Христа</a:t>
            </a:r>
            <a:r>
              <a:rPr sz="2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sz="2900">
                <a:solidFill>
                  <a:srgbClr val="FFFB00"/>
                </a:solidFill>
                <a:latin typeface="Trebuchet MS"/>
                <a:ea typeface="Trebuchet MS"/>
                <a:cs typeface="Trebuchet MS"/>
                <a:sym typeface="Trebuchet MS"/>
              </a:rPr>
              <a:t>и мы уверовали во Христа Иисуса, чтобы оправдаться верою во Христа, а не делами закона; ибо делами закона не оправдается никакая плоть. (Гал. 2:14-17)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1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body" idx="1"/>
          </p:nvPr>
        </p:nvSpPr>
        <p:spPr>
          <a:xfrm>
            <a:off x="-1" y="110516"/>
            <a:ext cx="13004801" cy="9643085"/>
          </a:xfrm>
          <a:prstGeom prst="rect">
            <a:avLst/>
          </a:prstGeom>
        </p:spPr>
        <p:txBody>
          <a:bodyPr/>
          <a:lstStyle/>
          <a:p>
            <a:pPr lvl="0" marL="228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</a:rPr>
              <a:t>Все, что продается на торгу, </a:t>
            </a:r>
            <a:r>
              <a:rPr sz="2800">
                <a:solidFill>
                  <a:srgbClr val="FF9300"/>
                </a:solidFill>
              </a:rPr>
              <a:t>ешьте без всякого исследования</a:t>
            </a:r>
            <a:r>
              <a:rPr sz="2800">
                <a:solidFill>
                  <a:srgbClr val="FFFFFF"/>
                </a:solidFill>
              </a:rPr>
              <a:t>, для спокойствия совести;ибо Господня земля, и что наполняет ее.Если кто из неверных позовет вас, и вы захотите пойти, то все, предлагаемое вам, ешьте без всякого исследования, для спокойствия совести.» (1Кор.10:25-27)»</a:t>
            </a:r>
            <a:endParaRPr sz="2800">
              <a:solidFill>
                <a:srgbClr val="FFFFFF"/>
              </a:solidFill>
            </a:endParaRPr>
          </a:p>
          <a:p>
            <a:pPr lvl="0" marL="609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</a:rPr>
              <a:t>Рим.14:1 "</a:t>
            </a:r>
            <a:r>
              <a:rPr b="1" sz="2800">
                <a:solidFill>
                  <a:srgbClr val="FF9300"/>
                </a:solidFill>
              </a:rPr>
              <a:t>Немощного в вере</a:t>
            </a:r>
            <a:r>
              <a:rPr sz="2800">
                <a:solidFill>
                  <a:srgbClr val="FFFB00"/>
                </a:solidFill>
              </a:rPr>
              <a:t> принимайте без споров о мнениях. 2 Ибо иной уверен, что можно есть все, а </a:t>
            </a:r>
            <a:r>
              <a:rPr b="1" sz="2800">
                <a:solidFill>
                  <a:srgbClr val="FF9300"/>
                </a:solidFill>
              </a:rPr>
              <a:t>немощный ест овощи</a:t>
            </a:r>
            <a:r>
              <a:rPr sz="2800">
                <a:solidFill>
                  <a:srgbClr val="FFFB00"/>
                </a:solidFill>
              </a:rPr>
              <a:t>.» </a:t>
            </a:r>
            <a:endParaRPr sz="2800">
              <a:solidFill>
                <a:srgbClr val="FFFB00"/>
              </a:solidFill>
            </a:endParaRPr>
          </a:p>
          <a:p>
            <a:pPr lvl="0" marL="609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</a:rPr>
              <a:t>Немощный </a:t>
            </a:r>
            <a:r>
              <a:rPr b="1" sz="2800">
                <a:solidFill>
                  <a:srgbClr val="FFFFFF"/>
                </a:solidFill>
              </a:rPr>
              <a:t>совсем</a:t>
            </a:r>
            <a:r>
              <a:rPr sz="2800">
                <a:solidFill>
                  <a:srgbClr val="FFFFFF"/>
                </a:solidFill>
              </a:rPr>
              <a:t> не ест мяса. Так как он боится, что съест идоложертвенное или что-то не известного происхождения.</a:t>
            </a:r>
            <a:endParaRPr sz="2800">
              <a:solidFill>
                <a:srgbClr val="FFFFFF"/>
              </a:solidFill>
            </a:endParaRPr>
          </a:p>
          <a:p>
            <a:pPr lvl="0" marL="609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B00"/>
                </a:solidFill>
              </a:rPr>
              <a:t>Никто да не обольщает вас самовольным смиренномудрием …Итак, если вы со Христом умерли для стихий мира, то для чего вы, как живущие в мире, держитесь постановлений:`не прикасайся', `</a:t>
            </a:r>
            <a:r>
              <a:rPr b="1" sz="2800">
                <a:solidFill>
                  <a:srgbClr val="FF9300"/>
                </a:solidFill>
              </a:rPr>
              <a:t>не вкушай</a:t>
            </a:r>
            <a:r>
              <a:rPr b="1" sz="2800">
                <a:solidFill>
                  <a:srgbClr val="FFFB00"/>
                </a:solidFill>
              </a:rPr>
              <a:t>'</a:t>
            </a:r>
            <a:r>
              <a:rPr sz="2800">
                <a:solidFill>
                  <a:srgbClr val="FFFB00"/>
                </a:solidFill>
              </a:rPr>
              <a:t>, `не дотрагивайся’ [что все истлевает от употребления], по заповедям и учению человеческому? Это имеет только вид мудрости в самовольном служении, смиренномудрии и изнурении тела, в некотором небрежении о насыщении плоти. (Кол.2:18-23)"</a:t>
            </a:r>
            <a:endParaRPr sz="2800">
              <a:solidFill>
                <a:srgbClr val="FFFB00"/>
              </a:solidFill>
            </a:endParaRPr>
          </a:p>
          <a:p>
            <a:pPr lvl="0" marL="609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</a:rPr>
              <a:t>"Ибо всякое </a:t>
            </a:r>
            <a:r>
              <a:rPr b="1" sz="2800">
                <a:solidFill>
                  <a:srgbClr val="FF9300"/>
                </a:solidFill>
              </a:rPr>
              <a:t>творение Божие хорошо</a:t>
            </a:r>
            <a:r>
              <a:rPr sz="2800">
                <a:solidFill>
                  <a:srgbClr val="FFFFFF"/>
                </a:solidFill>
              </a:rPr>
              <a:t>, и ничто не предосудительно, </a:t>
            </a:r>
            <a:r>
              <a:rPr b="1" sz="2800">
                <a:solidFill>
                  <a:srgbClr val="FF9300"/>
                </a:solidFill>
              </a:rPr>
              <a:t>если принимается с благодарением</a:t>
            </a:r>
            <a:r>
              <a:rPr sz="2800">
                <a:solidFill>
                  <a:srgbClr val="FFFFFF"/>
                </a:solidFill>
              </a:rPr>
              <a:t>, потому что освящается словом Божиим и молитвою». 1Тим.4:4-5</a:t>
            </a:r>
            <a:endParaRPr sz="2800">
              <a:solidFill>
                <a:srgbClr val="FFFFFF"/>
              </a:solidFill>
            </a:endParaRPr>
          </a:p>
          <a:p>
            <a:pPr lvl="0" marL="609600" marR="0" indent="-228600" defTabSz="457200">
              <a:spcBef>
                <a:spcPts val="1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9300"/>
                </a:solidFill>
              </a:rPr>
              <a:t>Пища</a:t>
            </a:r>
            <a:r>
              <a:rPr sz="2800">
                <a:solidFill>
                  <a:srgbClr val="FFFB00"/>
                </a:solidFill>
              </a:rPr>
              <a:t> не приближает нас к Богу: ибо, </a:t>
            </a:r>
            <a:r>
              <a:rPr sz="2800">
                <a:solidFill>
                  <a:srgbClr val="FF9300"/>
                </a:solidFill>
              </a:rPr>
              <a:t>едим ли</a:t>
            </a:r>
            <a:r>
              <a:rPr sz="2800">
                <a:solidFill>
                  <a:srgbClr val="FFFB00"/>
                </a:solidFill>
              </a:rPr>
              <a:t> мы, ничего не приобретаем; </a:t>
            </a:r>
            <a:r>
              <a:rPr sz="2800">
                <a:solidFill>
                  <a:srgbClr val="FF9300"/>
                </a:solidFill>
              </a:rPr>
              <a:t>не едим ли</a:t>
            </a:r>
            <a:r>
              <a:rPr sz="2800">
                <a:solidFill>
                  <a:srgbClr val="FFFB00"/>
                </a:solidFill>
              </a:rPr>
              <a:t>, ничего не теряем” (1 Кор. 8:8).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10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10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10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10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idx="1"/>
          </p:nvPr>
        </p:nvSpPr>
        <p:spPr>
          <a:xfrm>
            <a:off x="695854" y="573550"/>
            <a:ext cx="11746045" cy="8613710"/>
          </a:xfrm>
          <a:prstGeom prst="rect">
            <a:avLst/>
          </a:prstGeom>
        </p:spPr>
        <p:txBody>
          <a:bodyPr anchor="t"/>
          <a:lstStyle/>
          <a:p>
            <a:pPr lvl="0" marL="205739" indent="-205739" defTabSz="411479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39">
                <a:latin typeface="Arial"/>
                <a:ea typeface="Arial"/>
                <a:cs typeface="Arial"/>
                <a:sym typeface="Arial"/>
              </a:rPr>
              <a:t>Оба Завета открывают одного и того же святого, милостивого и праведного Бога.</a:t>
            </a:r>
            <a:endParaRPr sz="3239">
              <a:latin typeface="Arial"/>
              <a:ea typeface="Arial"/>
              <a:cs typeface="Arial"/>
              <a:sym typeface="Arial"/>
            </a:endParaRPr>
          </a:p>
          <a:p>
            <a:pPr lvl="0" marL="205739" indent="-205739" defTabSz="411479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39">
                <a:latin typeface="Arial"/>
                <a:ea typeface="Arial"/>
                <a:cs typeface="Arial"/>
                <a:sym typeface="Arial"/>
              </a:rPr>
              <a:t>Он осуждает грех, но хочет привести к Себе падшего человека посредством прощения. </a:t>
            </a:r>
            <a:endParaRPr sz="3239">
              <a:latin typeface="Arial"/>
              <a:ea typeface="Arial"/>
              <a:cs typeface="Arial"/>
              <a:sym typeface="Arial"/>
            </a:endParaRPr>
          </a:p>
          <a:p>
            <a:pPr lvl="0" marL="205739" indent="-205739" defTabSz="411479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39">
                <a:latin typeface="Arial"/>
                <a:ea typeface="Arial"/>
                <a:cs typeface="Arial"/>
                <a:sym typeface="Arial"/>
              </a:rPr>
              <a:t>В обоих Заветах Бог открывает нам Себя и то, как мы можем прийти к Нему. </a:t>
            </a:r>
            <a:endParaRPr sz="3239">
              <a:latin typeface="Arial"/>
              <a:ea typeface="Arial"/>
              <a:cs typeface="Arial"/>
              <a:sym typeface="Arial"/>
            </a:endParaRPr>
          </a:p>
          <a:p>
            <a:pPr lvl="0" marL="205739" indent="-205739" defTabSz="411479">
              <a:spcBef>
                <a:spcPts val="28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39">
                <a:latin typeface="Arial"/>
                <a:ea typeface="Arial"/>
                <a:cs typeface="Arial"/>
                <a:sym typeface="Arial"/>
              </a:rPr>
              <a:t>В обоих Заветах мы находим все, что нам нужно для вечной и благочестивой жизни.</a:t>
            </a:r>
            <a:endParaRPr sz="3239">
              <a:latin typeface="Arial"/>
              <a:ea typeface="Arial"/>
              <a:cs typeface="Arial"/>
              <a:sym typeface="Arial"/>
            </a:endParaRPr>
          </a:p>
          <a:p>
            <a:pPr lvl="0" marL="205739" indent="-205739" defTabSz="411479">
              <a:spcBef>
                <a:spcPts val="2800"/>
              </a:spcBef>
              <a:buSzPct val="100000"/>
              <a:buChar char="✓"/>
              <a:defRPr sz="1800">
                <a:solidFill>
                  <a:srgbClr val="000000"/>
                </a:solidFill>
              </a:defRPr>
            </a:pPr>
            <a:r>
              <a:rPr sz="3239">
                <a:latin typeface="Arial"/>
                <a:ea typeface="Arial"/>
                <a:cs typeface="Arial"/>
                <a:sym typeface="Arial"/>
              </a:rPr>
              <a:t>Притом же ты из детства знаешь священные писания, которые могут умудрить тебя во спасение верою во Христа Иисуса. Все Писание богодухновенно и полезно для научения, для обличения, для исправления, для наставления в праведности, Да будет совершен Божий человек, ко всякому доброму делу приготовлен (2Тим. 3:15-17)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6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6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6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body" idx="1"/>
          </p:nvPr>
        </p:nvSpPr>
        <p:spPr>
          <a:xfrm>
            <a:off x="-1" y="110516"/>
            <a:ext cx="13004801" cy="9643085"/>
          </a:xfrm>
          <a:prstGeom prst="rect">
            <a:avLst/>
          </a:prstGeom>
        </p:spPr>
        <p:txBody>
          <a:bodyPr/>
          <a:lstStyle/>
          <a:p>
            <a:pPr lvl="0" marL="259772" marR="0" indent="-259772" defTabSz="457200">
              <a:spcBef>
                <a:spcPts val="2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Обличай их строго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дабы они были здравы в вере, не внимая Иудейским басням и постановлениям людей, отвращающихся от истины.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Для чистых все чисто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; а для оскверненных и неверных нет ничего чистого, но осквернены и ум их и совесть" (1Тит.1,13-15).</a:t>
            </a:r>
            <a:endParaRPr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59772" marR="0" indent="-259772" defTabSz="457200">
              <a:spcBef>
                <a:spcPts val="2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"Дух же ясно говорит, что в последние времена отступят некоторые от веры,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внимая духам обольстителям и учениям бесовским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через лицемерие лжесловесников, сожженных в совести своей, запрещающих вступать в брак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[и] употреблять в пищу то, что Бог сотворил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дабы верные и познавшие истину вкушали с благодарением.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Ибо всякое творение Божие хорошо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и ничто не предосудительно,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если принимается с благодарением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потому что освящается словом Божиим и молитвою(1Тим .4,1-5)"</a:t>
            </a:r>
            <a:endParaRPr sz="3000">
              <a:solidFill>
                <a:srgbClr val="FFFB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59772" marR="0" indent="-259772" defTabSz="457200">
              <a:spcBef>
                <a:spcPts val="2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"Он сказал им: неужели и вы так непонятливы? Неужели не разумеете, что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ничто, извне входящее в человека, не может осквернить его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? Потому что не в сердце его входит, а в чрево, и выходит вон, [чем] очищается всякая пища." (Мк.7, 18-19)</a:t>
            </a:r>
            <a:endParaRPr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59772" marR="0" indent="-259772" defTabSz="457200">
              <a:spcBef>
                <a:spcPts val="28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Старайтесь не о пище тленной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но о пище, пребывающей в жизнь вечную, которую даст вам Сын Человеческий…» (Ин .6,27)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5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body" idx="1"/>
          </p:nvPr>
        </p:nvSpPr>
        <p:spPr>
          <a:xfrm>
            <a:off x="-1" y="110516"/>
            <a:ext cx="13004801" cy="9643085"/>
          </a:xfrm>
          <a:prstGeom prst="rect">
            <a:avLst/>
          </a:prstGeom>
        </p:spPr>
        <p:txBody>
          <a:bodyPr/>
          <a:lstStyle/>
          <a:p>
            <a:pPr lvl="0" marL="259772" marR="0" indent="-259772" defTabSz="457200">
              <a:spcBef>
                <a:spcPts val="29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"Ради пищи не разрушай дела Божия.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Все чисто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но худо человеку, который ест на соблазн. Лучше не есть мяса, не пить вина и не [делать] ничего [такого], отчего брат твой претыкается, или соблазняется, или изнемогает.Ты имеешь веру? имей ее сам в себе, пред Богом.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Блажен, кто не осуждает себя в том, что избирает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 А сомневающийся, если ест, осуждается, потому что не по вере; а все, что не по вере, грех." (Рим.14,20-23)</a:t>
            </a:r>
            <a:endParaRPr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59772" marR="0" indent="-259772" defTabSz="457200">
              <a:spcBef>
                <a:spcPts val="29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Если я с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благодарением принимаю [пищу]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, то для чего порицать меня за то, за что я благодарю (1 Кор.10:30)</a:t>
            </a:r>
            <a:endParaRPr sz="3000">
              <a:solidFill>
                <a:srgbClr val="FFFB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28599" marR="0" indent="-228599" defTabSz="457200">
              <a:spcBef>
                <a:spcPts val="29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Все мне позволительно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но не все полезно;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все мне позволительно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но ничто не должно обладать мною.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Пища для чрева, и чрево для пищи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; но Бог уничтожит и то и другое. Тело же не для блуда, но для Господа, и Господь для тела."(1Кор.6, 12-13)</a:t>
            </a:r>
            <a:endParaRPr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28599" marR="0" indent="-228599" defTabSz="457200">
              <a:spcBef>
                <a:spcPts val="29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"И если придёте в какой город и примут вас,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ешьте, что вам предложат</a:t>
            </a:r>
            <a:r>
              <a:rPr sz="3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" (Лук.10,8)</a:t>
            </a:r>
            <a:endParaRPr sz="3000">
              <a:solidFill>
                <a:srgbClr val="FFFB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L="228599" marR="0" indent="-228599" defTabSz="457200">
              <a:spcBef>
                <a:spcPts val="29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"Ибо Царствие Божие </a:t>
            </a:r>
            <a:r>
              <a:rPr b="1" sz="30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rPr>
              <a:t>не пища и питие</a:t>
            </a:r>
            <a:r>
              <a: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но праведность и мир и радость во Святом Духе." (Рим.14,17)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10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10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7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xfrm>
            <a:off x="650239" y="693137"/>
            <a:ext cx="11704322" cy="8091877"/>
          </a:xfrm>
          <a:prstGeom prst="rect">
            <a:avLst/>
          </a:prstGeom>
        </p:spPr>
        <p:txBody>
          <a:bodyPr/>
          <a:lstStyle>
            <a:lvl1pPr>
              <a:defRPr b="1" sz="84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8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Кажущиеся противоречия между Апостолами</a:t>
            </a:r>
          </a:p>
        </p:txBody>
      </p:sp>
    </p:spTree>
  </p:cSld>
  <p:clrMapOvr>
    <a:masterClrMapping/>
  </p:clrMapOvr>
  <p:transition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xfrm>
            <a:off x="479777" y="377048"/>
            <a:ext cx="11704321" cy="119436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Павел и Иаков</a:t>
            </a:r>
          </a:p>
        </p:txBody>
      </p:sp>
      <p:sp>
        <p:nvSpPr>
          <p:cNvPr id="322" name="Shape 322"/>
          <p:cNvSpPr/>
          <p:nvPr>
            <p:ph type="body" idx="1"/>
          </p:nvPr>
        </p:nvSpPr>
        <p:spPr>
          <a:xfrm>
            <a:off x="-1" y="2106506"/>
            <a:ext cx="13004802" cy="753872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72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В Послании к Римлянам (3:28) Павел утверждает: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«Ибо мы признаем, что человек оправдывается верою, независимо от дел закона».				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>
              <a:lnSpc>
                <a:spcPct val="90000"/>
              </a:lnSpc>
              <a:spcBef>
                <a:spcPts val="72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Иаков же в своем Послании (2:24) пишет: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«Видите ли, что человек оправдывается делами, а не верою 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только?»</a:t>
            </a:r>
            <a:r>
              <a:rPr b="1" sz="4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                   		</a:t>
            </a:r>
            <a:endParaRPr b="1" sz="4400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 marL="383540" indent="-342900" algn="ctr">
              <a:lnSpc>
                <a:spcPct val="90000"/>
              </a:lnSpc>
              <a:spcBef>
                <a:spcPts val="7200"/>
              </a:spcBef>
              <a:buClr>
                <a:srgbClr val="FFFB00"/>
              </a:buClr>
              <a:buSzTx/>
              <a:buFont typeface="Arial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Это что противоречие между Апостолами?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2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xfrm>
            <a:off x="-1" y="160302"/>
            <a:ext cx="12736126" cy="260096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Есть два пути к праведности</a:t>
            </a:r>
          </a:p>
        </p:txBody>
      </p:sp>
      <p:sp>
        <p:nvSpPr>
          <p:cNvPr id="325" name="Shape 325"/>
          <p:cNvSpPr/>
          <p:nvPr>
            <p:ph type="body" idx="1"/>
          </p:nvPr>
        </p:nvSpPr>
        <p:spPr>
          <a:xfrm>
            <a:off x="24089" y="2761261"/>
            <a:ext cx="13238098" cy="6992340"/>
          </a:xfrm>
          <a:prstGeom prst="rect">
            <a:avLst/>
          </a:prstGeom>
        </p:spPr>
        <p:txBody>
          <a:bodyPr/>
          <a:lstStyle/>
          <a:p>
            <a:pPr lvl="0" marL="1114367" indent="-1073727">
              <a:spcBef>
                <a:spcPts val="6000"/>
              </a:spcBef>
              <a:buClr>
                <a:srgbClr val="FFD300"/>
              </a:buClr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000" u="sng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</a:rPr>
              <a:t>В делах закона (заработанная).</a:t>
            </a:r>
            <a:endParaRPr b="1" sz="5000" u="sng">
              <a:solidFill>
                <a:srgbClr val="FFD300"/>
              </a:solidFill>
              <a:uFill>
                <a:solidFill>
                  <a:srgbClr val="FFD300"/>
                </a:solidFill>
              </a:uFill>
            </a:endParaRPr>
          </a:p>
          <a:p>
            <a:pPr lvl="0" marL="1114367" indent="-1073727">
              <a:spcBef>
                <a:spcPts val="6000"/>
              </a:spcBef>
              <a:buClr>
                <a:srgbClr val="FFD300"/>
              </a:buClr>
              <a:buFont typeface="Arial"/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b="1" sz="5000" u="sng">
                <a:solidFill>
                  <a:srgbClr val="FFFFFF"/>
                </a:solidFill>
                <a:uFill>
                  <a:solidFill>
                    <a:srgbClr val="FFD300"/>
                  </a:solidFill>
                </a:uFill>
              </a:rPr>
              <a:t>В благодати, через веру в Иисуса Христа (принятая в дар).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5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body" idx="1"/>
          </p:nvPr>
        </p:nvSpPr>
        <p:spPr>
          <a:xfrm>
            <a:off x="-1" y="2009422"/>
            <a:ext cx="13004802" cy="7744179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Что же скажем? Язычники, не искавшие праведности,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получили праведность, праведность от веры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. А Израиль, искавший закона праведности, не достиг до закона праведности. Почему? потому что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искали не в вере, а в делах закона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. Ибо преткнулись о камень преткновения, (Рим.9:30-32)</a:t>
            </a:r>
          </a:p>
        </p:txBody>
      </p:sp>
      <p:sp>
        <p:nvSpPr>
          <p:cNvPr id="328" name="Shape 328"/>
          <p:cNvSpPr/>
          <p:nvPr>
            <p:ph type="title"/>
          </p:nvPr>
        </p:nvSpPr>
        <p:spPr>
          <a:xfrm>
            <a:off x="153528" y="-1"/>
            <a:ext cx="12736126" cy="1670757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Два пути к праведности</a:t>
            </a:r>
          </a:p>
        </p:txBody>
      </p:sp>
    </p:spTree>
  </p:cSld>
  <p:clrMapOvr>
    <a:masterClrMapping/>
  </p:clrMapOvr>
  <p:transition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xfrm>
            <a:off x="650239" y="415431"/>
            <a:ext cx="11704322" cy="2345832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Праведность от дел</a:t>
            </a:r>
          </a:p>
        </p:txBody>
      </p:sp>
      <p:sp>
        <p:nvSpPr>
          <p:cNvPr id="331" name="Shape 331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…узнав, что человек оправдывается не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делами закона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а только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верою в Иисуса Христа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и мы уверовали во Христа Иисуса, чтобы оправдаться верою во Христа, а не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делами закона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; ибо делами закона не оправдается никакая плоть. (Гал.2:16)</a:t>
            </a:r>
          </a:p>
        </p:txBody>
      </p:sp>
    </p:spTree>
  </p:cSld>
  <p:clrMapOvr>
    <a:masterClrMapping/>
  </p:clrMapOvr>
  <p:transition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…потому что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делами закона  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не оправдается пред Ним никакая плоть; ибо законом познаётся грех. (Рим.3:20)</a:t>
            </a:r>
          </a:p>
        </p:txBody>
      </p:sp>
      <p:sp>
        <p:nvSpPr>
          <p:cNvPr id="334" name="Shape 334"/>
          <p:cNvSpPr/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</p:spPr>
        <p:txBody>
          <a:bodyPr anchor="b"/>
          <a:lstStyle>
            <a:lvl1pPr>
              <a:defRPr b="1" sz="68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Праведность от дел</a:t>
            </a:r>
          </a:p>
        </p:txBody>
      </p:sp>
    </p:spTree>
  </p:cSld>
  <p:clrMapOvr>
    <a:masterClrMapping/>
  </p:clrMapOvr>
  <p:transition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xfrm>
            <a:off x="650239" y="415431"/>
            <a:ext cx="11704322" cy="2345832"/>
          </a:xfrm>
          <a:prstGeom prst="rect">
            <a:avLst/>
          </a:prstGeom>
        </p:spPr>
        <p:txBody>
          <a:bodyPr/>
          <a:lstStyle>
            <a:lvl1pPr>
              <a:defRPr b="1" sz="6800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Праведность от веры</a:t>
            </a:r>
          </a:p>
        </p:txBody>
      </p:sp>
      <p:sp>
        <p:nvSpPr>
          <p:cNvPr id="337" name="Shape 337"/>
          <p:cNvSpPr/>
          <p:nvPr>
            <p:ph type="body" idx="1"/>
          </p:nvPr>
        </p:nvSpPr>
        <p:spPr>
          <a:xfrm>
            <a:off x="-1" y="2761262"/>
            <a:ext cx="13004802" cy="6992339"/>
          </a:xfrm>
          <a:prstGeom prst="rect">
            <a:avLst/>
          </a:prstGeom>
        </p:spPr>
        <p:txBody>
          <a:bodyPr/>
          <a:lstStyle/>
          <a:p>
            <a:pPr lvl="0" marL="576421" indent="-535781">
              <a:lnSpc>
                <a:spcPct val="90000"/>
              </a:lnSpc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Так и Давид называет блаженным человека, которому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Бог вменяет праведность независимо от дел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: Блаженны, чьи беззакония прощены и чьи грехи покрыты. </a:t>
            </a:r>
            <a:r>
              <a:rPr b="1" sz="5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Блажен человек, которому Господь не вменит греха</a:t>
            </a:r>
            <a:r>
              <a:rPr b="1"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. (Рим.4:6-8)</a:t>
            </a:r>
          </a:p>
        </p:txBody>
      </p:sp>
    </p:spTree>
  </p:cSld>
  <p:clrMapOvr>
    <a:masterClrMapping/>
  </p:clrMapOvr>
  <p:transition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60058"/>
            </a:gs>
            <a:gs pos="100000">
              <a:srgbClr val="140073"/>
            </a:gs>
          </a:gsLst>
          <a:lin ang="545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xfrm>
            <a:off x="451555" y="-51930"/>
            <a:ext cx="12284570" cy="24700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6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Праведность принятая от веры:</a:t>
            </a:r>
          </a:p>
        </p:txBody>
      </p:sp>
      <p:sp>
        <p:nvSpPr>
          <p:cNvPr id="340" name="Shape 340"/>
          <p:cNvSpPr/>
          <p:nvPr>
            <p:ph type="body" idx="1"/>
          </p:nvPr>
        </p:nvSpPr>
        <p:spPr>
          <a:xfrm>
            <a:off x="-1" y="2214879"/>
            <a:ext cx="13004802" cy="758613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500"/>
              </a:spcBef>
              <a:buClr>
                <a:srgbClr val="FFFB00"/>
              </a:buClr>
              <a:buFont typeface="Arial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Сопровождается  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не делами закона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, а делами веры 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		</a:t>
            </a:r>
            <a:endParaRPr b="1" sz="4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5500"/>
              </a:spcBef>
              <a:buClr>
                <a:srgbClr val="FFD300"/>
              </a:buClr>
              <a:buFont typeface="Wingdings"/>
              <a:buChar char="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…непрестанно памятуя ваше 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дело веры 	 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и труд любви (1Фесс.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1:3)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      								</a:t>
            </a:r>
            <a:endParaRPr b="1" sz="4400">
              <a:solidFill>
                <a:srgbClr val="FFFB00"/>
              </a:solidFill>
              <a:uFill>
                <a:solidFill>
                  <a:srgbClr val="FFFB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5500"/>
              </a:spcBef>
              <a:buClr>
                <a:srgbClr val="FFD300"/>
              </a:buClr>
              <a:buFont typeface="Wingdings"/>
              <a:buChar char=""/>
              <a:defRPr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 Для сего и молимся всегда за вас, чтобы Бог наш соделал вас достойными звания и совершил всякое благоволение благости и дело веры</a:t>
            </a:r>
            <a:r>
              <a:rPr b="1" sz="4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в силе, (2Фесс.1:11)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